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Ubuntu"/>
      <p:regular r:id="rId51"/>
      <p:bold r:id="rId52"/>
      <p:italic r:id="rId53"/>
      <p:boldItalic r:id="rId54"/>
    </p:embeddedFont>
    <p:embeddedFont>
      <p:font typeface="Ubuntu Light"/>
      <p:regular r:id="rId55"/>
      <p:bold r:id="rId56"/>
      <p:italic r:id="rId57"/>
      <p:boldItalic r:id="rId58"/>
    </p:embeddedFont>
    <p:embeddedFont>
      <p:font typeface="Roboto"/>
      <p:regular r:id="rId59"/>
      <p:bold r:id="rId60"/>
      <p:italic r:id="rId61"/>
      <p:boldItalic r:id="rId62"/>
    </p:embeddedFont>
    <p:embeddedFont>
      <p:font typeface="Ubuntu Medium"/>
      <p:regular r:id="rId63"/>
      <p:bold r:id="rId64"/>
      <p:italic r:id="rId65"/>
      <p:boldItalic r:id="rId66"/>
    </p:embeddedFont>
    <p:embeddedFont>
      <p:font typeface="Arvo"/>
      <p:regular r:id="rId67"/>
      <p:bold r:id="rId68"/>
      <p:italic r:id="rId69"/>
      <p:boldItalic r:id="rId70"/>
    </p:embeddedFont>
    <p:embeddedFont>
      <p:font typeface="Bodoni"/>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A4A3A4"/>
          </p15:clr>
        </p15:guide>
        <p15:guide id="2" orient="horz" pos="3053">
          <p15:clr>
            <a:srgbClr val="A4A3A4"/>
          </p15:clr>
        </p15:guide>
        <p15:guide id="3" orient="horz" pos="28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3053" orient="horz"/>
        <p:guide pos="287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Bodoni-italic.fntdata"/><Relationship Id="rId72" Type="http://schemas.openxmlformats.org/officeDocument/2006/relationships/font" Target="fonts/Bodoni-bold.fntdata"/><Relationship Id="rId31" Type="http://schemas.openxmlformats.org/officeDocument/2006/relationships/slide" Target="slides/slide26.xml"/><Relationship Id="rId30" Type="http://schemas.openxmlformats.org/officeDocument/2006/relationships/slide" Target="slides/slide25.xml"/><Relationship Id="rId74" Type="http://schemas.openxmlformats.org/officeDocument/2006/relationships/font" Target="fonts/Bodoni-bold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Bodoni-regular.fntdata"/><Relationship Id="rId70" Type="http://schemas.openxmlformats.org/officeDocument/2006/relationships/font" Target="fonts/Arvo-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5.xml"/><Relationship Id="rId64" Type="http://schemas.openxmlformats.org/officeDocument/2006/relationships/font" Target="fonts/UbuntuMedium-bold.fntdata"/><Relationship Id="rId63" Type="http://schemas.openxmlformats.org/officeDocument/2006/relationships/font" Target="fonts/UbuntuMedium-regular.fntdata"/><Relationship Id="rId22" Type="http://schemas.openxmlformats.org/officeDocument/2006/relationships/slide" Target="slides/slide17.xml"/><Relationship Id="rId66" Type="http://schemas.openxmlformats.org/officeDocument/2006/relationships/font" Target="fonts/UbuntuMedium-boldItalic.fntdata"/><Relationship Id="rId21" Type="http://schemas.openxmlformats.org/officeDocument/2006/relationships/slide" Target="slides/slide16.xml"/><Relationship Id="rId65" Type="http://schemas.openxmlformats.org/officeDocument/2006/relationships/font" Target="fonts/UbuntuMedium-italic.fntdata"/><Relationship Id="rId24" Type="http://schemas.openxmlformats.org/officeDocument/2006/relationships/slide" Target="slides/slide19.xml"/><Relationship Id="rId68" Type="http://schemas.openxmlformats.org/officeDocument/2006/relationships/font" Target="fonts/Arvo-bold.fntdata"/><Relationship Id="rId23" Type="http://schemas.openxmlformats.org/officeDocument/2006/relationships/slide" Target="slides/slide18.xml"/><Relationship Id="rId67" Type="http://schemas.openxmlformats.org/officeDocument/2006/relationships/font" Target="fonts/Arvo-regular.fntdata"/><Relationship Id="rId60" Type="http://schemas.openxmlformats.org/officeDocument/2006/relationships/font" Target="fonts/Roboto-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Arvo-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Ubuntu-regular.fntdata"/><Relationship Id="rId50" Type="http://schemas.openxmlformats.org/officeDocument/2006/relationships/slide" Target="slides/slide45.xml"/><Relationship Id="rId53" Type="http://schemas.openxmlformats.org/officeDocument/2006/relationships/font" Target="fonts/Ubuntu-italic.fntdata"/><Relationship Id="rId52" Type="http://schemas.openxmlformats.org/officeDocument/2006/relationships/font" Target="fonts/Ubuntu-bold.fntdata"/><Relationship Id="rId11" Type="http://schemas.openxmlformats.org/officeDocument/2006/relationships/slide" Target="slides/slide6.xml"/><Relationship Id="rId55" Type="http://schemas.openxmlformats.org/officeDocument/2006/relationships/font" Target="fonts/UbuntuLight-regular.fntdata"/><Relationship Id="rId10" Type="http://schemas.openxmlformats.org/officeDocument/2006/relationships/slide" Target="slides/slide5.xml"/><Relationship Id="rId54" Type="http://schemas.openxmlformats.org/officeDocument/2006/relationships/font" Target="fonts/Ubuntu-boldItalic.fntdata"/><Relationship Id="rId13" Type="http://schemas.openxmlformats.org/officeDocument/2006/relationships/slide" Target="slides/slide8.xml"/><Relationship Id="rId57" Type="http://schemas.openxmlformats.org/officeDocument/2006/relationships/font" Target="fonts/UbuntuLight-italic.fntdata"/><Relationship Id="rId12" Type="http://schemas.openxmlformats.org/officeDocument/2006/relationships/slide" Target="slides/slide7.xml"/><Relationship Id="rId56" Type="http://schemas.openxmlformats.org/officeDocument/2006/relationships/font" Target="fonts/UbuntuLight-bold.fntdata"/><Relationship Id="rId15" Type="http://schemas.openxmlformats.org/officeDocument/2006/relationships/slide" Target="slides/slide10.xml"/><Relationship Id="rId59" Type="http://schemas.openxmlformats.org/officeDocument/2006/relationships/font" Target="fonts/Roboto-regular.fntdata"/><Relationship Id="rId14" Type="http://schemas.openxmlformats.org/officeDocument/2006/relationships/slide" Target="slides/slide9.xml"/><Relationship Id="rId58" Type="http://schemas.openxmlformats.org/officeDocument/2006/relationships/font" Target="fonts/UbuntuLight-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442eb61d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442eb61d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b3ba2e0438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b3ba2e0438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150"/>
              <a:t>We wanted to get a better visual of what our data telling us geographically.</a:t>
            </a:r>
            <a:endParaRPr sz="1150"/>
          </a:p>
          <a:p>
            <a:pPr indent="0" lvl="0" marL="0" rtl="0" algn="l">
              <a:spcBef>
                <a:spcPts val="0"/>
              </a:spcBef>
              <a:spcAft>
                <a:spcPts val="0"/>
              </a:spcAft>
              <a:buClr>
                <a:schemeClr val="dk1"/>
              </a:buClr>
              <a:buSzPts val="1100"/>
              <a:buFont typeface="Arial"/>
              <a:buNone/>
            </a:pPr>
            <a:r>
              <a:rPr lang="es" sz="1150"/>
              <a:t>The map on the left helps to identify the density of the traps carrying mosquitoes with WNV. The blue circles indicate the location of the traps placed for catching mosquitoes, the red stars indicate the location of the WNV outbreak.</a:t>
            </a:r>
            <a:endParaRPr sz="1150"/>
          </a:p>
          <a:p>
            <a:pPr indent="0" lvl="0" marL="0" rtl="0" algn="l">
              <a:spcBef>
                <a:spcPts val="0"/>
              </a:spcBef>
              <a:spcAft>
                <a:spcPts val="0"/>
              </a:spcAft>
              <a:buClr>
                <a:schemeClr val="dk1"/>
              </a:buClr>
              <a:buSzPts val="1100"/>
              <a:buFont typeface="Arial"/>
              <a:buNone/>
            </a:pPr>
            <a:r>
              <a:rPr lang="es" sz="1150"/>
              <a:t>Area with the darker red indicates that the region has more mosquitoes that carry the WNV and the area with lighter red means that less virus density area. The map help with indicating which areas have a higher priority when it comes to anti WNV sprays.</a:t>
            </a:r>
            <a:endParaRPr sz="1150"/>
          </a:p>
          <a:p>
            <a:pPr indent="0" lvl="0" marL="0" rtl="0" algn="l">
              <a:spcBef>
                <a:spcPts val="0"/>
              </a:spcBef>
              <a:spcAft>
                <a:spcPts val="0"/>
              </a:spcAft>
              <a:buClr>
                <a:schemeClr val="dk1"/>
              </a:buClr>
              <a:buSzPts val="1100"/>
              <a:buFont typeface="Arial"/>
              <a:buNone/>
            </a:pPr>
            <a:r>
              <a:rPr lang="es" sz="1150"/>
              <a:t>The map on right helps to identify the spray location in Chicago. Area with the darker orange indicates that the region has more spray concentration area and the area with lighter orange means that less spray concentration area.</a:t>
            </a:r>
            <a:endParaRPr sz="1150"/>
          </a:p>
          <a:p>
            <a:pPr indent="0" lvl="0" marL="0" rtl="0" algn="l">
              <a:spcBef>
                <a:spcPts val="0"/>
              </a:spcBef>
              <a:spcAft>
                <a:spcPts val="0"/>
              </a:spcAft>
              <a:buNone/>
            </a:pPr>
            <a:r>
              <a:rPr lang="es" sz="1150"/>
              <a:t>When we compare both maps, we noticed that there few spots of spray location missed. We also noticed the wrong locations are concentrated which cause the waste and health threaten.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442eb61d9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42eb61d9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Although there were 3 detected with the virus, 2 of them formed the majority of the mosquitoes that were sampled in each area. As such we will focus on the 2 majority.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26882f4e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26882f4e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Next, we plotted the WNV occurences in the different years.</a:t>
            </a:r>
            <a:endParaRPr/>
          </a:p>
          <a:p>
            <a:pPr indent="0" lvl="0" marL="0" rtl="0" algn="l">
              <a:spcBef>
                <a:spcPts val="0"/>
              </a:spcBef>
              <a:spcAft>
                <a:spcPts val="0"/>
              </a:spcAft>
              <a:buNone/>
            </a:pPr>
            <a:r>
              <a:rPr lang="es"/>
              <a:t>There is a similar pattern for all the years, WNV emerges in june and peaks in August and decreases in by October</a:t>
            </a:r>
            <a:endParaRPr/>
          </a:p>
          <a:p>
            <a:pPr indent="0" lvl="0" marL="0" rtl="0" algn="l">
              <a:spcBef>
                <a:spcPts val="0"/>
              </a:spcBef>
              <a:spcAft>
                <a:spcPts val="0"/>
              </a:spcAft>
              <a:buNone/>
            </a:pPr>
            <a:r>
              <a:rPr lang="es"/>
              <a:t>2013 shows the highest incidence due to generally hotter temperature as compared to the other years</a:t>
            </a:r>
            <a:endParaRPr/>
          </a:p>
          <a:p>
            <a:pPr indent="0" lvl="0" marL="0" rtl="0" algn="l">
              <a:spcBef>
                <a:spcPts val="0"/>
              </a:spcBef>
              <a:spcAft>
                <a:spcPts val="0"/>
              </a:spcAft>
              <a:buNone/>
            </a:pPr>
            <a:r>
              <a:rPr lang="es"/>
              <a:t>2009 shows the lowest incidence due to lower temperatures.</a:t>
            </a:r>
            <a:endParaRPr/>
          </a:p>
          <a:p>
            <a:pPr indent="0" lvl="0" marL="0" rtl="0" algn="l">
              <a:spcBef>
                <a:spcPts val="0"/>
              </a:spcBef>
              <a:spcAft>
                <a:spcPts val="0"/>
              </a:spcAft>
              <a:buNone/>
            </a:pPr>
            <a:r>
              <a:rPr lang="es"/>
              <a:t>These are signals to correlation between temperature.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b47a3d434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b47a3d434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When we plot the number of mosquitoes to the presence of WNV, it’s interesting to see the that there is a lag period in terms of increase in WNV. The proportion of WNV present and the number of mosquitoes was disproportionate in June and July. What we hypothesise was that there might be external factors at play (probably the bird migration patterns) or maybe it was an incubation period for the virus to grow.</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b26882f4e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b26882f4e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150"/>
              <a:t>As what our previous slides have suggested, When we plot humidity and temperature against the presence of mosquitoes, there is a positive correlation between them. What we can infer from these graphs are basically Temperature + Humidity = Mosquitoes</a:t>
            </a:r>
            <a:endParaRPr sz="115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b3ba2e043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b3ba2e043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then look at the effects of spray on the number of mosquitoes. Interestingly, spraying does reduce the number of mosquitoes but not the virus incidence.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78916c22f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78916c22f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26882f4e5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26882f4e5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b3ba2e0438_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b3ba2e0438_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b47a3d434d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b47a3d434d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442eb61d9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42eb61d9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b47a3d434d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b47a3d434d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b26882f4e5_0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b26882f4e5_0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b26882f4e5_0_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b26882f4e5_0_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b26882f4e5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b26882f4e5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b26882f4e5_0_1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b26882f4e5_0_1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78916c22f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78916c22f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26882f4e5_0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26882f4e5_0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Top features are statistically significant with 95% confidence interval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b2a1bfa04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b2a1bfa04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Model predictions - estimated acres and population. Interesting to see some misclassification on the outskirts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442eb61d9d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442eb61d9d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78916c22f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78916c22f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Fast forward to 2020 - this is even more real with covid -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442eb61d9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442eb61d9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b26882f4e5_0_2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b26882f4e5_0_2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78916c22f1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78916c22f1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442eb61d9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442eb61d9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b26882f4e5_0_1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b26882f4e5_0_1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Spray early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b26882f4e5_0_2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b26882f4e5_0_2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442eb61d9d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442eb61d9d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a9383bb9a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a9383bb9a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b26882f4e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b26882f4e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b3ba2e0438_8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b3ba2e0438_8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b34981356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b34981356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442eb61d9d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442eb61d9d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b3ba2e0438_8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b3ba2e0438_8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b3ba2e0438_8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b3ba2e0438_8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Multiple decision boundaries versus single decision boundary</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b3498135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b3498135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b2b7ce2ea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b2b7ce2ea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a9383bb9a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a9383bb9a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78916c22f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78916c22f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Limitations of the model - though it was 80%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442eb61d9d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42eb61d9d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442eb61d9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442eb61d9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b26882f4e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b26882f4e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442eb61d9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442eb61d9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78916c22f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78916c22f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slide" type="title">
  <p:cSld name="TITLE">
    <p:bg>
      <p:bgPr>
        <a:solidFill>
          <a:srgbClr val="FFFFFF"/>
        </a:solidFill>
      </p:bgPr>
    </p:bg>
    <p:spTree>
      <p:nvGrpSpPr>
        <p:cNvPr id="9" name="Shape 9"/>
        <p:cNvGrpSpPr/>
        <p:nvPr/>
      </p:nvGrpSpPr>
      <p:grpSpPr>
        <a:xfrm>
          <a:off x="0" y="0"/>
          <a:ext cx="0" cy="0"/>
          <a:chOff x="0" y="0"/>
          <a:chExt cx="0" cy="0"/>
        </a:xfrm>
      </p:grpSpPr>
      <p:sp>
        <p:nvSpPr>
          <p:cNvPr id="10" name="Google Shape;10;p2"/>
          <p:cNvSpPr/>
          <p:nvPr/>
        </p:nvSpPr>
        <p:spPr>
          <a:xfrm>
            <a:off x="676300" y="321200"/>
            <a:ext cx="4885500" cy="44316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1" name="Google Shape;11;p2"/>
          <p:cNvSpPr txBox="1"/>
          <p:nvPr>
            <p:ph type="ctrTitle"/>
          </p:nvPr>
        </p:nvSpPr>
        <p:spPr>
          <a:xfrm>
            <a:off x="1610650" y="1856275"/>
            <a:ext cx="6157800" cy="875700"/>
          </a:xfrm>
          <a:prstGeom prst="rect">
            <a:avLst/>
          </a:prstGeom>
          <a:ln cap="flat" cmpd="sng" w="38100">
            <a:solidFill>
              <a:srgbClr val="53535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600"/>
              <a:buNone/>
              <a:defRPr b="1" sz="3600"/>
            </a:lvl1pPr>
            <a:lvl2pPr lvl="1" rtl="0" algn="ctr">
              <a:spcBef>
                <a:spcPts val="0"/>
              </a:spcBef>
              <a:spcAft>
                <a:spcPts val="0"/>
              </a:spcAft>
              <a:buClr>
                <a:srgbClr val="434343"/>
              </a:buClr>
              <a:buSzPts val="6000"/>
              <a:buNone/>
              <a:defRPr sz="6000">
                <a:solidFill>
                  <a:srgbClr val="434343"/>
                </a:solidFill>
              </a:defRPr>
            </a:lvl2pPr>
            <a:lvl3pPr lvl="2" rtl="0" algn="ctr">
              <a:spcBef>
                <a:spcPts val="0"/>
              </a:spcBef>
              <a:spcAft>
                <a:spcPts val="0"/>
              </a:spcAft>
              <a:buClr>
                <a:srgbClr val="434343"/>
              </a:buClr>
              <a:buSzPts val="6000"/>
              <a:buNone/>
              <a:defRPr sz="6000">
                <a:solidFill>
                  <a:srgbClr val="434343"/>
                </a:solidFill>
              </a:defRPr>
            </a:lvl3pPr>
            <a:lvl4pPr lvl="3" rtl="0" algn="ctr">
              <a:spcBef>
                <a:spcPts val="0"/>
              </a:spcBef>
              <a:spcAft>
                <a:spcPts val="0"/>
              </a:spcAft>
              <a:buClr>
                <a:srgbClr val="434343"/>
              </a:buClr>
              <a:buSzPts val="6000"/>
              <a:buNone/>
              <a:defRPr sz="6000">
                <a:solidFill>
                  <a:srgbClr val="434343"/>
                </a:solidFill>
              </a:defRPr>
            </a:lvl4pPr>
            <a:lvl5pPr lvl="4" rtl="0" algn="ctr">
              <a:spcBef>
                <a:spcPts val="0"/>
              </a:spcBef>
              <a:spcAft>
                <a:spcPts val="0"/>
              </a:spcAft>
              <a:buClr>
                <a:srgbClr val="434343"/>
              </a:buClr>
              <a:buSzPts val="6000"/>
              <a:buNone/>
              <a:defRPr sz="6000">
                <a:solidFill>
                  <a:srgbClr val="434343"/>
                </a:solidFill>
              </a:defRPr>
            </a:lvl5pPr>
            <a:lvl6pPr lvl="5" rtl="0" algn="ctr">
              <a:spcBef>
                <a:spcPts val="0"/>
              </a:spcBef>
              <a:spcAft>
                <a:spcPts val="0"/>
              </a:spcAft>
              <a:buClr>
                <a:srgbClr val="434343"/>
              </a:buClr>
              <a:buSzPts val="6000"/>
              <a:buNone/>
              <a:defRPr sz="6000">
                <a:solidFill>
                  <a:srgbClr val="434343"/>
                </a:solidFill>
              </a:defRPr>
            </a:lvl6pPr>
            <a:lvl7pPr lvl="6" rtl="0" algn="ctr">
              <a:spcBef>
                <a:spcPts val="0"/>
              </a:spcBef>
              <a:spcAft>
                <a:spcPts val="0"/>
              </a:spcAft>
              <a:buClr>
                <a:srgbClr val="434343"/>
              </a:buClr>
              <a:buSzPts val="6000"/>
              <a:buNone/>
              <a:defRPr sz="6000">
                <a:solidFill>
                  <a:srgbClr val="434343"/>
                </a:solidFill>
              </a:defRPr>
            </a:lvl7pPr>
            <a:lvl8pPr lvl="7" rtl="0" algn="ctr">
              <a:spcBef>
                <a:spcPts val="0"/>
              </a:spcBef>
              <a:spcAft>
                <a:spcPts val="0"/>
              </a:spcAft>
              <a:buClr>
                <a:srgbClr val="434343"/>
              </a:buClr>
              <a:buSzPts val="6000"/>
              <a:buNone/>
              <a:defRPr sz="6000">
                <a:solidFill>
                  <a:srgbClr val="434343"/>
                </a:solidFill>
              </a:defRPr>
            </a:lvl8pPr>
            <a:lvl9pPr lvl="8" rtl="0" algn="ctr">
              <a:spcBef>
                <a:spcPts val="0"/>
              </a:spcBef>
              <a:spcAft>
                <a:spcPts val="0"/>
              </a:spcAft>
              <a:buClr>
                <a:srgbClr val="434343"/>
              </a:buClr>
              <a:buSzPts val="6000"/>
              <a:buNone/>
              <a:defRPr sz="6000">
                <a:solidFill>
                  <a:srgbClr val="43434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type="twoColTx">
  <p:cSld name="TITLE_AND_TWO_COLUMNS">
    <p:bg>
      <p:bgPr>
        <a:solidFill>
          <a:srgbClr val="FFFFFF"/>
        </a:solidFill>
      </p:bgPr>
    </p:bg>
    <p:spTree>
      <p:nvGrpSpPr>
        <p:cNvPr id="67" name="Shape 67"/>
        <p:cNvGrpSpPr/>
        <p:nvPr/>
      </p:nvGrpSpPr>
      <p:grpSpPr>
        <a:xfrm>
          <a:off x="0" y="0"/>
          <a:ext cx="0" cy="0"/>
          <a:chOff x="0" y="0"/>
          <a:chExt cx="0" cy="0"/>
        </a:xfrm>
      </p:grpSpPr>
      <p:sp>
        <p:nvSpPr>
          <p:cNvPr id="68" name="Google Shape;68;p11"/>
          <p:cNvSpPr/>
          <p:nvPr/>
        </p:nvSpPr>
        <p:spPr>
          <a:xfrm>
            <a:off x="406950" y="352200"/>
            <a:ext cx="83301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11"/>
          <p:cNvCxnSpPr/>
          <p:nvPr/>
        </p:nvCxnSpPr>
        <p:spPr>
          <a:xfrm>
            <a:off x="4550550" y="1941425"/>
            <a:ext cx="0" cy="1927500"/>
          </a:xfrm>
          <a:prstGeom prst="straightConnector1">
            <a:avLst/>
          </a:prstGeom>
          <a:noFill/>
          <a:ln cap="flat" cmpd="sng" w="38100">
            <a:solidFill>
              <a:srgbClr val="81ECEC"/>
            </a:solidFill>
            <a:prstDash val="solid"/>
            <a:round/>
            <a:headEnd len="med" w="med" type="none"/>
            <a:tailEnd len="med" w="med" type="none"/>
          </a:ln>
        </p:spPr>
      </p:cxnSp>
      <p:sp>
        <p:nvSpPr>
          <p:cNvPr id="70" name="Google Shape;70;p1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71" name="Google Shape;71;p11"/>
          <p:cNvSpPr txBox="1"/>
          <p:nvPr>
            <p:ph type="ctrTitle"/>
          </p:nvPr>
        </p:nvSpPr>
        <p:spPr>
          <a:xfrm>
            <a:off x="1113228" y="1571550"/>
            <a:ext cx="3169500" cy="644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666666"/>
              </a:buClr>
              <a:buSzPts val="1800"/>
              <a:buNone/>
              <a:defRPr sz="1800">
                <a:solidFill>
                  <a:srgbClr val="666666"/>
                </a:solidFill>
              </a:defRPr>
            </a:lvl1pPr>
            <a:lvl2pPr lvl="1" rtl="0">
              <a:spcBef>
                <a:spcPts val="0"/>
              </a:spcBef>
              <a:spcAft>
                <a:spcPts val="0"/>
              </a:spcAft>
              <a:buClr>
                <a:srgbClr val="666666"/>
              </a:buClr>
              <a:buSzPts val="1600"/>
              <a:buNone/>
              <a:defRPr sz="1600">
                <a:solidFill>
                  <a:srgbClr val="666666"/>
                </a:solidFill>
              </a:defRPr>
            </a:lvl2pPr>
            <a:lvl3pPr lvl="2" rtl="0">
              <a:spcBef>
                <a:spcPts val="0"/>
              </a:spcBef>
              <a:spcAft>
                <a:spcPts val="0"/>
              </a:spcAft>
              <a:buClr>
                <a:srgbClr val="666666"/>
              </a:buClr>
              <a:buSzPts val="1600"/>
              <a:buNone/>
              <a:defRPr sz="1600">
                <a:solidFill>
                  <a:srgbClr val="666666"/>
                </a:solidFill>
              </a:defRPr>
            </a:lvl3pPr>
            <a:lvl4pPr lvl="3" rtl="0">
              <a:spcBef>
                <a:spcPts val="0"/>
              </a:spcBef>
              <a:spcAft>
                <a:spcPts val="0"/>
              </a:spcAft>
              <a:buClr>
                <a:srgbClr val="666666"/>
              </a:buClr>
              <a:buSzPts val="1600"/>
              <a:buNone/>
              <a:defRPr sz="1600">
                <a:solidFill>
                  <a:srgbClr val="666666"/>
                </a:solidFill>
              </a:defRPr>
            </a:lvl4pPr>
            <a:lvl5pPr lvl="4" rtl="0">
              <a:spcBef>
                <a:spcPts val="0"/>
              </a:spcBef>
              <a:spcAft>
                <a:spcPts val="0"/>
              </a:spcAft>
              <a:buClr>
                <a:srgbClr val="666666"/>
              </a:buClr>
              <a:buSzPts val="1600"/>
              <a:buNone/>
              <a:defRPr sz="1600">
                <a:solidFill>
                  <a:srgbClr val="666666"/>
                </a:solidFill>
              </a:defRPr>
            </a:lvl5pPr>
            <a:lvl6pPr lvl="5" rtl="0">
              <a:spcBef>
                <a:spcPts val="0"/>
              </a:spcBef>
              <a:spcAft>
                <a:spcPts val="0"/>
              </a:spcAft>
              <a:buClr>
                <a:srgbClr val="666666"/>
              </a:buClr>
              <a:buSzPts val="1600"/>
              <a:buNone/>
              <a:defRPr sz="1600">
                <a:solidFill>
                  <a:srgbClr val="666666"/>
                </a:solidFill>
              </a:defRPr>
            </a:lvl6pPr>
            <a:lvl7pPr lvl="6" rtl="0">
              <a:spcBef>
                <a:spcPts val="0"/>
              </a:spcBef>
              <a:spcAft>
                <a:spcPts val="0"/>
              </a:spcAft>
              <a:buClr>
                <a:srgbClr val="666666"/>
              </a:buClr>
              <a:buSzPts val="1600"/>
              <a:buNone/>
              <a:defRPr sz="1600">
                <a:solidFill>
                  <a:srgbClr val="666666"/>
                </a:solidFill>
              </a:defRPr>
            </a:lvl7pPr>
            <a:lvl8pPr lvl="7" rtl="0">
              <a:spcBef>
                <a:spcPts val="0"/>
              </a:spcBef>
              <a:spcAft>
                <a:spcPts val="0"/>
              </a:spcAft>
              <a:buClr>
                <a:srgbClr val="666666"/>
              </a:buClr>
              <a:buSzPts val="1600"/>
              <a:buNone/>
              <a:defRPr sz="1600">
                <a:solidFill>
                  <a:srgbClr val="666666"/>
                </a:solidFill>
              </a:defRPr>
            </a:lvl8pPr>
            <a:lvl9pPr lvl="8" rtl="0">
              <a:spcBef>
                <a:spcPts val="0"/>
              </a:spcBef>
              <a:spcAft>
                <a:spcPts val="0"/>
              </a:spcAft>
              <a:buClr>
                <a:srgbClr val="666666"/>
              </a:buClr>
              <a:buSzPts val="1600"/>
              <a:buNone/>
              <a:defRPr sz="1600">
                <a:solidFill>
                  <a:srgbClr val="666666"/>
                </a:solidFill>
              </a:defRPr>
            </a:lvl9pPr>
          </a:lstStyle>
          <a:p/>
        </p:txBody>
      </p:sp>
      <p:sp>
        <p:nvSpPr>
          <p:cNvPr id="72" name="Google Shape;72;p11"/>
          <p:cNvSpPr txBox="1"/>
          <p:nvPr>
            <p:ph idx="1" type="subTitle"/>
          </p:nvPr>
        </p:nvSpPr>
        <p:spPr>
          <a:xfrm>
            <a:off x="1113229" y="2177000"/>
            <a:ext cx="31014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73" name="Google Shape;73;p11"/>
          <p:cNvSpPr txBox="1"/>
          <p:nvPr>
            <p:ph idx="2" type="ctrTitle"/>
          </p:nvPr>
        </p:nvSpPr>
        <p:spPr>
          <a:xfrm>
            <a:off x="4818378" y="1571550"/>
            <a:ext cx="3169500" cy="644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666666"/>
              </a:buClr>
              <a:buSzPts val="1800"/>
              <a:buNone/>
              <a:defRPr sz="1800">
                <a:solidFill>
                  <a:srgbClr val="666666"/>
                </a:solidFill>
              </a:defRPr>
            </a:lvl1pPr>
            <a:lvl2pPr lvl="1" rtl="0">
              <a:spcBef>
                <a:spcPts val="0"/>
              </a:spcBef>
              <a:spcAft>
                <a:spcPts val="0"/>
              </a:spcAft>
              <a:buClr>
                <a:srgbClr val="666666"/>
              </a:buClr>
              <a:buSzPts val="1600"/>
              <a:buNone/>
              <a:defRPr sz="1600">
                <a:solidFill>
                  <a:srgbClr val="666666"/>
                </a:solidFill>
              </a:defRPr>
            </a:lvl2pPr>
            <a:lvl3pPr lvl="2" rtl="0">
              <a:spcBef>
                <a:spcPts val="0"/>
              </a:spcBef>
              <a:spcAft>
                <a:spcPts val="0"/>
              </a:spcAft>
              <a:buClr>
                <a:srgbClr val="666666"/>
              </a:buClr>
              <a:buSzPts val="1600"/>
              <a:buNone/>
              <a:defRPr sz="1600">
                <a:solidFill>
                  <a:srgbClr val="666666"/>
                </a:solidFill>
              </a:defRPr>
            </a:lvl3pPr>
            <a:lvl4pPr lvl="3" rtl="0">
              <a:spcBef>
                <a:spcPts val="0"/>
              </a:spcBef>
              <a:spcAft>
                <a:spcPts val="0"/>
              </a:spcAft>
              <a:buClr>
                <a:srgbClr val="666666"/>
              </a:buClr>
              <a:buSzPts val="1600"/>
              <a:buNone/>
              <a:defRPr sz="1600">
                <a:solidFill>
                  <a:srgbClr val="666666"/>
                </a:solidFill>
              </a:defRPr>
            </a:lvl4pPr>
            <a:lvl5pPr lvl="4" rtl="0">
              <a:spcBef>
                <a:spcPts val="0"/>
              </a:spcBef>
              <a:spcAft>
                <a:spcPts val="0"/>
              </a:spcAft>
              <a:buClr>
                <a:srgbClr val="666666"/>
              </a:buClr>
              <a:buSzPts val="1600"/>
              <a:buNone/>
              <a:defRPr sz="1600">
                <a:solidFill>
                  <a:srgbClr val="666666"/>
                </a:solidFill>
              </a:defRPr>
            </a:lvl5pPr>
            <a:lvl6pPr lvl="5" rtl="0">
              <a:spcBef>
                <a:spcPts val="0"/>
              </a:spcBef>
              <a:spcAft>
                <a:spcPts val="0"/>
              </a:spcAft>
              <a:buClr>
                <a:srgbClr val="666666"/>
              </a:buClr>
              <a:buSzPts val="1600"/>
              <a:buNone/>
              <a:defRPr sz="1600">
                <a:solidFill>
                  <a:srgbClr val="666666"/>
                </a:solidFill>
              </a:defRPr>
            </a:lvl6pPr>
            <a:lvl7pPr lvl="6" rtl="0">
              <a:spcBef>
                <a:spcPts val="0"/>
              </a:spcBef>
              <a:spcAft>
                <a:spcPts val="0"/>
              </a:spcAft>
              <a:buClr>
                <a:srgbClr val="666666"/>
              </a:buClr>
              <a:buSzPts val="1600"/>
              <a:buNone/>
              <a:defRPr sz="1600">
                <a:solidFill>
                  <a:srgbClr val="666666"/>
                </a:solidFill>
              </a:defRPr>
            </a:lvl7pPr>
            <a:lvl8pPr lvl="7" rtl="0">
              <a:spcBef>
                <a:spcPts val="0"/>
              </a:spcBef>
              <a:spcAft>
                <a:spcPts val="0"/>
              </a:spcAft>
              <a:buClr>
                <a:srgbClr val="666666"/>
              </a:buClr>
              <a:buSzPts val="1600"/>
              <a:buNone/>
              <a:defRPr sz="1600">
                <a:solidFill>
                  <a:srgbClr val="666666"/>
                </a:solidFill>
              </a:defRPr>
            </a:lvl8pPr>
            <a:lvl9pPr lvl="8" rtl="0">
              <a:spcBef>
                <a:spcPts val="0"/>
              </a:spcBef>
              <a:spcAft>
                <a:spcPts val="0"/>
              </a:spcAft>
              <a:buClr>
                <a:srgbClr val="666666"/>
              </a:buClr>
              <a:buSzPts val="1600"/>
              <a:buNone/>
              <a:defRPr sz="1600">
                <a:solidFill>
                  <a:srgbClr val="666666"/>
                </a:solidFill>
              </a:defRPr>
            </a:lvl9pPr>
          </a:lstStyle>
          <a:p/>
        </p:txBody>
      </p:sp>
      <p:sp>
        <p:nvSpPr>
          <p:cNvPr id="74" name="Google Shape;74;p11"/>
          <p:cNvSpPr txBox="1"/>
          <p:nvPr>
            <p:ph idx="3" type="subTitle"/>
          </p:nvPr>
        </p:nvSpPr>
        <p:spPr>
          <a:xfrm>
            <a:off x="4818379" y="2177000"/>
            <a:ext cx="31014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75" name="Google Shape;75;p11"/>
          <p:cNvSpPr txBox="1"/>
          <p:nvPr>
            <p:ph idx="4" type="title"/>
          </p:nvPr>
        </p:nvSpPr>
        <p:spPr>
          <a:xfrm>
            <a:off x="-11850" y="927075"/>
            <a:ext cx="91440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1">
  <p:cSld name="TITLE_AND_TWO_COLUMNS_2">
    <p:bg>
      <p:bgPr>
        <a:solidFill>
          <a:srgbClr val="FFFFFF"/>
        </a:solidFill>
      </p:bgPr>
    </p:bg>
    <p:spTree>
      <p:nvGrpSpPr>
        <p:cNvPr id="76" name="Shape 76"/>
        <p:cNvGrpSpPr/>
        <p:nvPr/>
      </p:nvGrpSpPr>
      <p:grpSpPr>
        <a:xfrm>
          <a:off x="0" y="0"/>
          <a:ext cx="0" cy="0"/>
          <a:chOff x="0" y="0"/>
          <a:chExt cx="0" cy="0"/>
        </a:xfrm>
      </p:grpSpPr>
      <p:sp>
        <p:nvSpPr>
          <p:cNvPr id="77" name="Google Shape;77;p12"/>
          <p:cNvSpPr/>
          <p:nvPr/>
        </p:nvSpPr>
        <p:spPr>
          <a:xfrm>
            <a:off x="406950" y="352200"/>
            <a:ext cx="83301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 name="Google Shape;78;p12"/>
          <p:cNvCxnSpPr/>
          <p:nvPr/>
        </p:nvCxnSpPr>
        <p:spPr>
          <a:xfrm>
            <a:off x="4550550" y="1941425"/>
            <a:ext cx="0" cy="1927500"/>
          </a:xfrm>
          <a:prstGeom prst="straightConnector1">
            <a:avLst/>
          </a:prstGeom>
          <a:noFill/>
          <a:ln cap="flat" cmpd="sng" w="38100">
            <a:solidFill>
              <a:srgbClr val="81ECEC"/>
            </a:solidFill>
            <a:prstDash val="solid"/>
            <a:round/>
            <a:headEnd len="med" w="med" type="none"/>
            <a:tailEnd len="med" w="med" type="none"/>
          </a:ln>
        </p:spPr>
      </p:cxnSp>
      <p:sp>
        <p:nvSpPr>
          <p:cNvPr id="79" name="Google Shape;79;p12"/>
          <p:cNvSpPr txBox="1"/>
          <p:nvPr>
            <p:ph idx="12" type="sldNum"/>
          </p:nvPr>
        </p:nvSpPr>
        <p:spPr>
          <a:xfrm>
            <a:off x="8524708" y="4663192"/>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80" name="Google Shape;80;p12"/>
          <p:cNvSpPr txBox="1"/>
          <p:nvPr>
            <p:ph type="ctrTitle"/>
          </p:nvPr>
        </p:nvSpPr>
        <p:spPr>
          <a:xfrm>
            <a:off x="1113228" y="2151075"/>
            <a:ext cx="3169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800"/>
              <a:buNone/>
              <a:defRPr sz="18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81" name="Google Shape;81;p12"/>
          <p:cNvSpPr txBox="1"/>
          <p:nvPr>
            <p:ph idx="1" type="subTitle"/>
          </p:nvPr>
        </p:nvSpPr>
        <p:spPr>
          <a:xfrm>
            <a:off x="1147278" y="2756525"/>
            <a:ext cx="310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82" name="Google Shape;82;p12"/>
          <p:cNvSpPr txBox="1"/>
          <p:nvPr>
            <p:ph idx="2" type="ctrTitle"/>
          </p:nvPr>
        </p:nvSpPr>
        <p:spPr>
          <a:xfrm>
            <a:off x="4818378" y="2151075"/>
            <a:ext cx="3169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800"/>
              <a:buNone/>
              <a:defRPr sz="18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83" name="Google Shape;83;p12"/>
          <p:cNvSpPr txBox="1"/>
          <p:nvPr>
            <p:ph idx="3" type="subTitle"/>
          </p:nvPr>
        </p:nvSpPr>
        <p:spPr>
          <a:xfrm>
            <a:off x="4852428" y="2756525"/>
            <a:ext cx="310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84" name="Google Shape;84;p12"/>
          <p:cNvSpPr txBox="1"/>
          <p:nvPr>
            <p:ph idx="4" type="title"/>
          </p:nvPr>
        </p:nvSpPr>
        <p:spPr>
          <a:xfrm>
            <a:off x="-11850" y="927075"/>
            <a:ext cx="91440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3 columns slide">
  <p:cSld name="TITLE_AND_TWO_COLUMNS_1">
    <p:bg>
      <p:bgPr>
        <a:solidFill>
          <a:srgbClr val="FFFFFF"/>
        </a:solidFill>
      </p:bgPr>
    </p:bg>
    <p:spTree>
      <p:nvGrpSpPr>
        <p:cNvPr id="85" name="Shape 85"/>
        <p:cNvGrpSpPr/>
        <p:nvPr/>
      </p:nvGrpSpPr>
      <p:grpSpPr>
        <a:xfrm>
          <a:off x="0" y="0"/>
          <a:ext cx="0" cy="0"/>
          <a:chOff x="0" y="0"/>
          <a:chExt cx="0" cy="0"/>
        </a:xfrm>
      </p:grpSpPr>
      <p:sp>
        <p:nvSpPr>
          <p:cNvPr id="86" name="Google Shape;86;p13"/>
          <p:cNvSpPr/>
          <p:nvPr/>
        </p:nvSpPr>
        <p:spPr>
          <a:xfrm>
            <a:off x="406950" y="352200"/>
            <a:ext cx="83301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txBox="1"/>
          <p:nvPr>
            <p:ph type="title"/>
          </p:nvPr>
        </p:nvSpPr>
        <p:spPr>
          <a:xfrm>
            <a:off x="-11850" y="927075"/>
            <a:ext cx="91440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88" name="Google Shape;88;p1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89" name="Google Shape;89;p13"/>
          <p:cNvSpPr txBox="1"/>
          <p:nvPr>
            <p:ph idx="2" type="ctrTitle"/>
          </p:nvPr>
        </p:nvSpPr>
        <p:spPr>
          <a:xfrm>
            <a:off x="1105351" y="206242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800"/>
              <a:buNone/>
              <a:defRPr sz="18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90" name="Google Shape;90;p13"/>
          <p:cNvSpPr txBox="1"/>
          <p:nvPr>
            <p:ph idx="1" type="subTitle"/>
          </p:nvPr>
        </p:nvSpPr>
        <p:spPr>
          <a:xfrm>
            <a:off x="1105354" y="2667875"/>
            <a:ext cx="21135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91" name="Google Shape;91;p13"/>
          <p:cNvSpPr txBox="1"/>
          <p:nvPr>
            <p:ph idx="3" type="ctrTitle"/>
          </p:nvPr>
        </p:nvSpPr>
        <p:spPr>
          <a:xfrm>
            <a:off x="3515251" y="206242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800"/>
              <a:buNone/>
              <a:defRPr sz="18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92" name="Google Shape;92;p13"/>
          <p:cNvSpPr txBox="1"/>
          <p:nvPr>
            <p:ph idx="4" type="subTitle"/>
          </p:nvPr>
        </p:nvSpPr>
        <p:spPr>
          <a:xfrm>
            <a:off x="3515254" y="2667875"/>
            <a:ext cx="21135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93" name="Google Shape;93;p13"/>
          <p:cNvSpPr txBox="1"/>
          <p:nvPr>
            <p:ph idx="5" type="ctrTitle"/>
          </p:nvPr>
        </p:nvSpPr>
        <p:spPr>
          <a:xfrm>
            <a:off x="5925151" y="206242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800"/>
              <a:buNone/>
              <a:defRPr sz="18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94" name="Google Shape;94;p13"/>
          <p:cNvSpPr txBox="1"/>
          <p:nvPr>
            <p:ph idx="6" type="subTitle"/>
          </p:nvPr>
        </p:nvSpPr>
        <p:spPr>
          <a:xfrm>
            <a:off x="5925154" y="2667875"/>
            <a:ext cx="21135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cxnSp>
        <p:nvCxnSpPr>
          <p:cNvPr id="95" name="Google Shape;95;p13"/>
          <p:cNvCxnSpPr/>
          <p:nvPr/>
        </p:nvCxnSpPr>
        <p:spPr>
          <a:xfrm>
            <a:off x="3406450" y="1926825"/>
            <a:ext cx="0" cy="1941300"/>
          </a:xfrm>
          <a:prstGeom prst="straightConnector1">
            <a:avLst/>
          </a:prstGeom>
          <a:noFill/>
          <a:ln cap="flat" cmpd="sng" w="38100">
            <a:solidFill>
              <a:srgbClr val="81ECEC"/>
            </a:solidFill>
            <a:prstDash val="solid"/>
            <a:round/>
            <a:headEnd len="med" w="med" type="none"/>
            <a:tailEnd len="med" w="med" type="none"/>
          </a:ln>
        </p:spPr>
      </p:cxnSp>
      <p:cxnSp>
        <p:nvCxnSpPr>
          <p:cNvPr id="96" name="Google Shape;96;p13"/>
          <p:cNvCxnSpPr/>
          <p:nvPr/>
        </p:nvCxnSpPr>
        <p:spPr>
          <a:xfrm>
            <a:off x="5737375" y="1926825"/>
            <a:ext cx="0" cy="1941300"/>
          </a:xfrm>
          <a:prstGeom prst="straightConnector1">
            <a:avLst/>
          </a:prstGeom>
          <a:noFill/>
          <a:ln cap="flat" cmpd="sng" w="38100">
            <a:solidFill>
              <a:srgbClr val="81ECEC"/>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6 columns slide">
  <p:cSld name="TITLE_AND_TWO_COLUMNS_1_1">
    <p:bg>
      <p:bgPr>
        <a:solidFill>
          <a:srgbClr val="FFFFFF"/>
        </a:solidFill>
      </p:bgPr>
    </p:bg>
    <p:spTree>
      <p:nvGrpSpPr>
        <p:cNvPr id="97" name="Shape 97"/>
        <p:cNvGrpSpPr/>
        <p:nvPr/>
      </p:nvGrpSpPr>
      <p:grpSpPr>
        <a:xfrm>
          <a:off x="0" y="0"/>
          <a:ext cx="0" cy="0"/>
          <a:chOff x="0" y="0"/>
          <a:chExt cx="0" cy="0"/>
        </a:xfrm>
      </p:grpSpPr>
      <p:sp>
        <p:nvSpPr>
          <p:cNvPr id="98" name="Google Shape;98;p14"/>
          <p:cNvSpPr/>
          <p:nvPr/>
        </p:nvSpPr>
        <p:spPr>
          <a:xfrm>
            <a:off x="406950" y="352200"/>
            <a:ext cx="83301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txBox="1"/>
          <p:nvPr>
            <p:ph type="ctrTitle"/>
          </p:nvPr>
        </p:nvSpPr>
        <p:spPr>
          <a:xfrm>
            <a:off x="1105351" y="2765600"/>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400"/>
              <a:buNone/>
              <a:defRPr sz="14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100" name="Google Shape;100;p14"/>
          <p:cNvSpPr txBox="1"/>
          <p:nvPr>
            <p:ph idx="1" type="subTitle"/>
          </p:nvPr>
        </p:nvSpPr>
        <p:spPr>
          <a:xfrm>
            <a:off x="980600" y="3371050"/>
            <a:ext cx="23631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01" name="Google Shape;101;p14"/>
          <p:cNvSpPr txBox="1"/>
          <p:nvPr>
            <p:ph idx="2" type="ctrTitle"/>
          </p:nvPr>
        </p:nvSpPr>
        <p:spPr>
          <a:xfrm>
            <a:off x="3484651" y="2765600"/>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400"/>
              <a:buNone/>
              <a:defRPr sz="14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102" name="Google Shape;102;p14"/>
          <p:cNvSpPr txBox="1"/>
          <p:nvPr>
            <p:ph idx="3" type="subTitle"/>
          </p:nvPr>
        </p:nvSpPr>
        <p:spPr>
          <a:xfrm>
            <a:off x="3419975" y="3371050"/>
            <a:ext cx="22428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03" name="Google Shape;103;p14"/>
          <p:cNvSpPr txBox="1"/>
          <p:nvPr>
            <p:ph idx="4" type="ctrTitle"/>
          </p:nvPr>
        </p:nvSpPr>
        <p:spPr>
          <a:xfrm>
            <a:off x="5880251" y="2765600"/>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400"/>
              <a:buNone/>
              <a:defRPr sz="14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104" name="Google Shape;104;p14"/>
          <p:cNvSpPr txBox="1"/>
          <p:nvPr>
            <p:ph idx="5" type="subTitle"/>
          </p:nvPr>
        </p:nvSpPr>
        <p:spPr>
          <a:xfrm>
            <a:off x="5880250" y="3371050"/>
            <a:ext cx="21135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05" name="Google Shape;105;p14"/>
          <p:cNvSpPr txBox="1"/>
          <p:nvPr>
            <p:ph idx="6" type="title"/>
          </p:nvPr>
        </p:nvSpPr>
        <p:spPr>
          <a:xfrm>
            <a:off x="773850" y="638075"/>
            <a:ext cx="7672500" cy="48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6" name="Google Shape;106;p1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107" name="Google Shape;107;p14"/>
          <p:cNvCxnSpPr/>
          <p:nvPr/>
        </p:nvCxnSpPr>
        <p:spPr>
          <a:xfrm>
            <a:off x="3343596" y="1602675"/>
            <a:ext cx="0" cy="2459700"/>
          </a:xfrm>
          <a:prstGeom prst="straightConnector1">
            <a:avLst/>
          </a:prstGeom>
          <a:noFill/>
          <a:ln cap="flat" cmpd="sng" w="38100">
            <a:solidFill>
              <a:srgbClr val="81ECEC"/>
            </a:solidFill>
            <a:prstDash val="solid"/>
            <a:round/>
            <a:headEnd len="med" w="med" type="none"/>
            <a:tailEnd len="med" w="med" type="none"/>
          </a:ln>
        </p:spPr>
      </p:cxnSp>
      <p:cxnSp>
        <p:nvCxnSpPr>
          <p:cNvPr id="108" name="Google Shape;108;p14"/>
          <p:cNvCxnSpPr/>
          <p:nvPr/>
        </p:nvCxnSpPr>
        <p:spPr>
          <a:xfrm>
            <a:off x="5739196" y="1602675"/>
            <a:ext cx="0" cy="2459700"/>
          </a:xfrm>
          <a:prstGeom prst="straightConnector1">
            <a:avLst/>
          </a:prstGeom>
          <a:noFill/>
          <a:ln cap="flat" cmpd="sng" w="38100">
            <a:solidFill>
              <a:srgbClr val="81ECEC"/>
            </a:solidFill>
            <a:prstDash val="solid"/>
            <a:round/>
            <a:headEnd len="med" w="med" type="none"/>
            <a:tailEnd len="med" w="med" type="none"/>
          </a:ln>
        </p:spPr>
      </p:cxnSp>
      <p:cxnSp>
        <p:nvCxnSpPr>
          <p:cNvPr id="109" name="Google Shape;109;p14"/>
          <p:cNvCxnSpPr/>
          <p:nvPr/>
        </p:nvCxnSpPr>
        <p:spPr>
          <a:xfrm>
            <a:off x="4233900" y="1120475"/>
            <a:ext cx="676200" cy="0"/>
          </a:xfrm>
          <a:prstGeom prst="straightConnector1">
            <a:avLst/>
          </a:prstGeom>
          <a:noFill/>
          <a:ln cap="flat" cmpd="sng" w="76200">
            <a:solidFill>
              <a:srgbClr val="81ECEC"/>
            </a:solidFill>
            <a:prstDash val="solid"/>
            <a:round/>
            <a:headEnd len="med" w="med" type="none"/>
            <a:tailEnd len="med" w="med" type="none"/>
          </a:ln>
        </p:spPr>
      </p:cxnSp>
      <p:cxnSp>
        <p:nvCxnSpPr>
          <p:cNvPr id="110" name="Google Shape;110;p14"/>
          <p:cNvCxnSpPr/>
          <p:nvPr/>
        </p:nvCxnSpPr>
        <p:spPr>
          <a:xfrm>
            <a:off x="1050450" y="2918000"/>
            <a:ext cx="7043100" cy="0"/>
          </a:xfrm>
          <a:prstGeom prst="straightConnector1">
            <a:avLst/>
          </a:prstGeom>
          <a:noFill/>
          <a:ln cap="flat" cmpd="sng" w="38100">
            <a:solidFill>
              <a:srgbClr val="81ECEC"/>
            </a:solidFill>
            <a:prstDash val="solid"/>
            <a:round/>
            <a:headEnd len="med" w="med" type="none"/>
            <a:tailEnd len="med" w="med" type="none"/>
          </a:ln>
        </p:spPr>
      </p:cxnSp>
      <p:sp>
        <p:nvSpPr>
          <p:cNvPr id="111" name="Google Shape;111;p14"/>
          <p:cNvSpPr txBox="1"/>
          <p:nvPr>
            <p:ph idx="7" type="ctrTitle"/>
          </p:nvPr>
        </p:nvSpPr>
        <p:spPr>
          <a:xfrm>
            <a:off x="1105351" y="143637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400"/>
              <a:buNone/>
              <a:defRPr sz="14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112" name="Google Shape;112;p14"/>
          <p:cNvSpPr txBox="1"/>
          <p:nvPr>
            <p:ph idx="8" type="subTitle"/>
          </p:nvPr>
        </p:nvSpPr>
        <p:spPr>
          <a:xfrm>
            <a:off x="1073150" y="2041825"/>
            <a:ext cx="21780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13" name="Google Shape;113;p14"/>
          <p:cNvSpPr txBox="1"/>
          <p:nvPr>
            <p:ph idx="9" type="ctrTitle"/>
          </p:nvPr>
        </p:nvSpPr>
        <p:spPr>
          <a:xfrm>
            <a:off x="3484651" y="143637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400"/>
              <a:buNone/>
              <a:defRPr sz="14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114" name="Google Shape;114;p14"/>
          <p:cNvSpPr txBox="1"/>
          <p:nvPr>
            <p:ph idx="13" type="subTitle"/>
          </p:nvPr>
        </p:nvSpPr>
        <p:spPr>
          <a:xfrm>
            <a:off x="3452400" y="2041825"/>
            <a:ext cx="21780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15" name="Google Shape;115;p14"/>
          <p:cNvSpPr txBox="1"/>
          <p:nvPr>
            <p:ph idx="14" type="ctrTitle"/>
          </p:nvPr>
        </p:nvSpPr>
        <p:spPr>
          <a:xfrm>
            <a:off x="5880251" y="143637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666666"/>
              </a:buClr>
              <a:buSzPts val="1400"/>
              <a:buNone/>
              <a:defRPr sz="1400">
                <a:solidFill>
                  <a:srgbClr val="666666"/>
                </a:solidFill>
              </a:defRPr>
            </a:lvl1pPr>
            <a:lvl2pPr lvl="1" rtl="0" algn="ctr">
              <a:spcBef>
                <a:spcPts val="0"/>
              </a:spcBef>
              <a:spcAft>
                <a:spcPts val="0"/>
              </a:spcAft>
              <a:buClr>
                <a:srgbClr val="666666"/>
              </a:buClr>
              <a:buSzPts val="1600"/>
              <a:buNone/>
              <a:defRPr sz="1600">
                <a:solidFill>
                  <a:srgbClr val="666666"/>
                </a:solidFill>
              </a:defRPr>
            </a:lvl2pPr>
            <a:lvl3pPr lvl="2" rtl="0" algn="ctr">
              <a:spcBef>
                <a:spcPts val="0"/>
              </a:spcBef>
              <a:spcAft>
                <a:spcPts val="0"/>
              </a:spcAft>
              <a:buClr>
                <a:srgbClr val="666666"/>
              </a:buClr>
              <a:buSzPts val="1600"/>
              <a:buNone/>
              <a:defRPr sz="1600">
                <a:solidFill>
                  <a:srgbClr val="666666"/>
                </a:solidFill>
              </a:defRPr>
            </a:lvl3pPr>
            <a:lvl4pPr lvl="3" rtl="0" algn="ctr">
              <a:spcBef>
                <a:spcPts val="0"/>
              </a:spcBef>
              <a:spcAft>
                <a:spcPts val="0"/>
              </a:spcAft>
              <a:buClr>
                <a:srgbClr val="666666"/>
              </a:buClr>
              <a:buSzPts val="1600"/>
              <a:buNone/>
              <a:defRPr sz="1600">
                <a:solidFill>
                  <a:srgbClr val="666666"/>
                </a:solidFill>
              </a:defRPr>
            </a:lvl4pPr>
            <a:lvl5pPr lvl="4" rtl="0" algn="ctr">
              <a:spcBef>
                <a:spcPts val="0"/>
              </a:spcBef>
              <a:spcAft>
                <a:spcPts val="0"/>
              </a:spcAft>
              <a:buClr>
                <a:srgbClr val="666666"/>
              </a:buClr>
              <a:buSzPts val="1600"/>
              <a:buNone/>
              <a:defRPr sz="1600">
                <a:solidFill>
                  <a:srgbClr val="666666"/>
                </a:solidFill>
              </a:defRPr>
            </a:lvl5pPr>
            <a:lvl6pPr lvl="5" rtl="0" algn="ctr">
              <a:spcBef>
                <a:spcPts val="0"/>
              </a:spcBef>
              <a:spcAft>
                <a:spcPts val="0"/>
              </a:spcAft>
              <a:buClr>
                <a:srgbClr val="666666"/>
              </a:buClr>
              <a:buSzPts val="1600"/>
              <a:buNone/>
              <a:defRPr sz="1600">
                <a:solidFill>
                  <a:srgbClr val="666666"/>
                </a:solidFill>
              </a:defRPr>
            </a:lvl6pPr>
            <a:lvl7pPr lvl="6" rtl="0" algn="ctr">
              <a:spcBef>
                <a:spcPts val="0"/>
              </a:spcBef>
              <a:spcAft>
                <a:spcPts val="0"/>
              </a:spcAft>
              <a:buClr>
                <a:srgbClr val="666666"/>
              </a:buClr>
              <a:buSzPts val="1600"/>
              <a:buNone/>
              <a:defRPr sz="1600">
                <a:solidFill>
                  <a:srgbClr val="666666"/>
                </a:solidFill>
              </a:defRPr>
            </a:lvl7pPr>
            <a:lvl8pPr lvl="7" rtl="0" algn="ctr">
              <a:spcBef>
                <a:spcPts val="0"/>
              </a:spcBef>
              <a:spcAft>
                <a:spcPts val="0"/>
              </a:spcAft>
              <a:buClr>
                <a:srgbClr val="666666"/>
              </a:buClr>
              <a:buSzPts val="1600"/>
              <a:buNone/>
              <a:defRPr sz="1600">
                <a:solidFill>
                  <a:srgbClr val="666666"/>
                </a:solidFill>
              </a:defRPr>
            </a:lvl8pPr>
            <a:lvl9pPr lvl="8" rtl="0" algn="ctr">
              <a:spcBef>
                <a:spcPts val="0"/>
              </a:spcBef>
              <a:spcAft>
                <a:spcPts val="0"/>
              </a:spcAft>
              <a:buClr>
                <a:srgbClr val="666666"/>
              </a:buClr>
              <a:buSzPts val="1600"/>
              <a:buNone/>
              <a:defRPr sz="1600">
                <a:solidFill>
                  <a:srgbClr val="666666"/>
                </a:solidFill>
              </a:defRPr>
            </a:lvl9pPr>
          </a:lstStyle>
          <a:p/>
        </p:txBody>
      </p:sp>
      <p:sp>
        <p:nvSpPr>
          <p:cNvPr id="116" name="Google Shape;116;p14"/>
          <p:cNvSpPr txBox="1"/>
          <p:nvPr>
            <p:ph idx="15" type="subTitle"/>
          </p:nvPr>
        </p:nvSpPr>
        <p:spPr>
          <a:xfrm>
            <a:off x="5831650" y="2041825"/>
            <a:ext cx="2210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p:cSld name="BIG_NUMBER">
    <p:bg>
      <p:bgPr>
        <a:solidFill>
          <a:srgbClr val="FFFFFF"/>
        </a:solidFill>
      </p:bgPr>
    </p:bg>
    <p:spTree>
      <p:nvGrpSpPr>
        <p:cNvPr id="117" name="Shape 117"/>
        <p:cNvGrpSpPr/>
        <p:nvPr/>
      </p:nvGrpSpPr>
      <p:grpSpPr>
        <a:xfrm>
          <a:off x="0" y="0"/>
          <a:ext cx="0" cy="0"/>
          <a:chOff x="0" y="0"/>
          <a:chExt cx="0" cy="0"/>
        </a:xfrm>
      </p:grpSpPr>
      <p:sp>
        <p:nvSpPr>
          <p:cNvPr id="118" name="Google Shape;118;p15"/>
          <p:cNvSpPr/>
          <p:nvPr/>
        </p:nvSpPr>
        <p:spPr>
          <a:xfrm>
            <a:off x="406950" y="352200"/>
            <a:ext cx="8330100" cy="43110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20" name="Google Shape;120;p15"/>
          <p:cNvSpPr txBox="1"/>
          <p:nvPr>
            <p:ph idx="1" type="subTitle"/>
          </p:nvPr>
        </p:nvSpPr>
        <p:spPr>
          <a:xfrm>
            <a:off x="2433300" y="3015325"/>
            <a:ext cx="42774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a:solidFill>
                  <a:srgbClr val="FFFFFF"/>
                </a:solidFill>
              </a:defRPr>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sp>
        <p:nvSpPr>
          <p:cNvPr id="121" name="Google Shape;121;p15"/>
          <p:cNvSpPr txBox="1"/>
          <p:nvPr>
            <p:ph type="title"/>
          </p:nvPr>
        </p:nvSpPr>
        <p:spPr>
          <a:xfrm>
            <a:off x="0" y="2466400"/>
            <a:ext cx="9144000" cy="48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b="1"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mp; some text slide 2">
  <p:cSld name="BIG_NUMBER_2">
    <p:bg>
      <p:bgPr>
        <a:solidFill>
          <a:srgbClr val="FFFFFF"/>
        </a:solidFill>
      </p:bgPr>
    </p:bg>
    <p:spTree>
      <p:nvGrpSpPr>
        <p:cNvPr id="122" name="Shape 122"/>
        <p:cNvGrpSpPr/>
        <p:nvPr/>
      </p:nvGrpSpPr>
      <p:grpSpPr>
        <a:xfrm>
          <a:off x="0" y="0"/>
          <a:ext cx="0" cy="0"/>
          <a:chOff x="0" y="0"/>
          <a:chExt cx="0" cy="0"/>
        </a:xfrm>
      </p:grpSpPr>
      <p:sp>
        <p:nvSpPr>
          <p:cNvPr id="123" name="Google Shape;123;p16"/>
          <p:cNvSpPr/>
          <p:nvPr/>
        </p:nvSpPr>
        <p:spPr>
          <a:xfrm>
            <a:off x="406950" y="352200"/>
            <a:ext cx="8330100" cy="43110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txBox="1"/>
          <p:nvPr>
            <p:ph hasCustomPrompt="1" type="title"/>
          </p:nvPr>
        </p:nvSpPr>
        <p:spPr>
          <a:xfrm>
            <a:off x="742950" y="1238100"/>
            <a:ext cx="7729500" cy="196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b="1"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5" name="Google Shape;125;p16"/>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26" name="Google Shape;126;p16"/>
          <p:cNvSpPr txBox="1"/>
          <p:nvPr>
            <p:ph idx="1" type="subTitle"/>
          </p:nvPr>
        </p:nvSpPr>
        <p:spPr>
          <a:xfrm>
            <a:off x="2433300" y="3015325"/>
            <a:ext cx="42774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mp; some text slide 1">
  <p:cSld name="BIG_NUMBER_1">
    <p:bg>
      <p:bgPr>
        <a:solidFill>
          <a:srgbClr val="FFFFFF"/>
        </a:solidFill>
      </p:bgPr>
    </p:bg>
    <p:spTree>
      <p:nvGrpSpPr>
        <p:cNvPr id="127" name="Shape 127"/>
        <p:cNvGrpSpPr/>
        <p:nvPr/>
      </p:nvGrpSpPr>
      <p:grpSpPr>
        <a:xfrm>
          <a:off x="0" y="0"/>
          <a:ext cx="0" cy="0"/>
          <a:chOff x="0" y="0"/>
          <a:chExt cx="0" cy="0"/>
        </a:xfrm>
      </p:grpSpPr>
      <p:sp>
        <p:nvSpPr>
          <p:cNvPr id="128" name="Google Shape;128;p17"/>
          <p:cNvSpPr/>
          <p:nvPr/>
        </p:nvSpPr>
        <p:spPr>
          <a:xfrm>
            <a:off x="406950" y="352200"/>
            <a:ext cx="8330100" cy="43110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txBox="1"/>
          <p:nvPr>
            <p:ph hasCustomPrompt="1" type="title"/>
          </p:nvPr>
        </p:nvSpPr>
        <p:spPr>
          <a:xfrm>
            <a:off x="742950" y="832600"/>
            <a:ext cx="7729500" cy="88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0" name="Google Shape;130;p1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31" name="Google Shape;131;p17"/>
          <p:cNvSpPr txBox="1"/>
          <p:nvPr>
            <p:ph idx="1" type="subTitle"/>
          </p:nvPr>
        </p:nvSpPr>
        <p:spPr>
          <a:xfrm>
            <a:off x="1667075" y="1469500"/>
            <a:ext cx="5809800" cy="31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sp>
        <p:nvSpPr>
          <p:cNvPr id="132" name="Google Shape;132;p17"/>
          <p:cNvSpPr txBox="1"/>
          <p:nvPr>
            <p:ph hasCustomPrompt="1" idx="2" type="title"/>
          </p:nvPr>
        </p:nvSpPr>
        <p:spPr>
          <a:xfrm>
            <a:off x="742950" y="1956000"/>
            <a:ext cx="7729500" cy="88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3" name="Google Shape;133;p17"/>
          <p:cNvSpPr txBox="1"/>
          <p:nvPr>
            <p:ph idx="3" type="subTitle"/>
          </p:nvPr>
        </p:nvSpPr>
        <p:spPr>
          <a:xfrm>
            <a:off x="1667075" y="2592900"/>
            <a:ext cx="5809800" cy="31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sp>
        <p:nvSpPr>
          <p:cNvPr id="134" name="Google Shape;134;p17"/>
          <p:cNvSpPr txBox="1"/>
          <p:nvPr>
            <p:ph hasCustomPrompt="1" idx="4" type="title"/>
          </p:nvPr>
        </p:nvSpPr>
        <p:spPr>
          <a:xfrm>
            <a:off x="742950" y="3079400"/>
            <a:ext cx="7729500" cy="88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5" name="Google Shape;135;p17"/>
          <p:cNvSpPr txBox="1"/>
          <p:nvPr>
            <p:ph idx="5" type="subTitle"/>
          </p:nvPr>
        </p:nvSpPr>
        <p:spPr>
          <a:xfrm>
            <a:off x="1667075" y="3716300"/>
            <a:ext cx="5809800" cy="31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136" name="Shape 13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frame">
  <p:cSld name="BLANK_1_1">
    <p:bg>
      <p:bgPr>
        <a:solidFill>
          <a:srgbClr val="FFFFFF"/>
        </a:solidFill>
      </p:bgPr>
    </p:bg>
    <p:spTree>
      <p:nvGrpSpPr>
        <p:cNvPr id="137" name="Shape 137"/>
        <p:cNvGrpSpPr/>
        <p:nvPr/>
      </p:nvGrpSpPr>
      <p:grpSpPr>
        <a:xfrm>
          <a:off x="0" y="0"/>
          <a:ext cx="0" cy="0"/>
          <a:chOff x="0" y="0"/>
          <a:chExt cx="0" cy="0"/>
        </a:xfrm>
      </p:grpSpPr>
      <p:sp>
        <p:nvSpPr>
          <p:cNvPr id="138" name="Google Shape;138;p19"/>
          <p:cNvSpPr/>
          <p:nvPr/>
        </p:nvSpPr>
        <p:spPr>
          <a:xfrm>
            <a:off x="406950" y="416250"/>
            <a:ext cx="8330100" cy="43110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quare with title and text">
  <p:cSld name="CUSTOM_1">
    <p:bg>
      <p:bgPr>
        <a:solidFill>
          <a:srgbClr val="FFFFFF"/>
        </a:solidFill>
      </p:bgPr>
    </p:bg>
    <p:spTree>
      <p:nvGrpSpPr>
        <p:cNvPr id="139" name="Shape 139"/>
        <p:cNvGrpSpPr/>
        <p:nvPr/>
      </p:nvGrpSpPr>
      <p:grpSpPr>
        <a:xfrm>
          <a:off x="0" y="0"/>
          <a:ext cx="0" cy="0"/>
          <a:chOff x="0" y="0"/>
          <a:chExt cx="0" cy="0"/>
        </a:xfrm>
      </p:grpSpPr>
      <p:sp>
        <p:nvSpPr>
          <p:cNvPr id="140" name="Google Shape;140;p2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41" name="Google Shape;141;p20"/>
          <p:cNvSpPr/>
          <p:nvPr/>
        </p:nvSpPr>
        <p:spPr>
          <a:xfrm>
            <a:off x="406950" y="352200"/>
            <a:ext cx="42879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txBox="1"/>
          <p:nvPr>
            <p:ph type="title"/>
          </p:nvPr>
        </p:nvSpPr>
        <p:spPr>
          <a:xfrm>
            <a:off x="737850" y="980260"/>
            <a:ext cx="3571500" cy="5781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None/>
              <a:defRPr b="1"/>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43" name="Google Shape;143;p20"/>
          <p:cNvSpPr txBox="1"/>
          <p:nvPr>
            <p:ph idx="1" type="subTitle"/>
          </p:nvPr>
        </p:nvSpPr>
        <p:spPr>
          <a:xfrm>
            <a:off x="737850" y="2261500"/>
            <a:ext cx="3606600" cy="1941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44" name="Google Shape;144;p20"/>
          <p:cNvCxnSpPr/>
          <p:nvPr/>
        </p:nvCxnSpPr>
        <p:spPr>
          <a:xfrm>
            <a:off x="2203050" y="1597475"/>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type="secHead">
  <p:cSld name="SECTION_HEADER">
    <p:bg>
      <p:bgPr>
        <a:solidFill>
          <a:srgbClr val="FFFFFF"/>
        </a:solidFill>
      </p:bgPr>
    </p:bg>
    <p:spTree>
      <p:nvGrpSpPr>
        <p:cNvPr id="12" name="Shape 12"/>
        <p:cNvGrpSpPr/>
        <p:nvPr/>
      </p:nvGrpSpPr>
      <p:grpSpPr>
        <a:xfrm>
          <a:off x="0" y="0"/>
          <a:ext cx="0" cy="0"/>
          <a:chOff x="0" y="0"/>
          <a:chExt cx="0" cy="0"/>
        </a:xfrm>
      </p:grpSpPr>
      <p:sp>
        <p:nvSpPr>
          <p:cNvPr id="13" name="Google Shape;13;p3"/>
          <p:cNvSpPr txBox="1"/>
          <p:nvPr>
            <p:ph type="title"/>
          </p:nvPr>
        </p:nvSpPr>
        <p:spPr>
          <a:xfrm>
            <a:off x="4698275" y="189950"/>
            <a:ext cx="53112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p:txBody>
      </p:sp>
      <p:sp>
        <p:nvSpPr>
          <p:cNvPr id="14" name="Google Shape;14;p3"/>
          <p:cNvSpPr txBox="1"/>
          <p:nvPr>
            <p:ph idx="1" type="subTitle"/>
          </p:nvPr>
        </p:nvSpPr>
        <p:spPr>
          <a:xfrm>
            <a:off x="4696224" y="1709442"/>
            <a:ext cx="3367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15" name="Google Shape;15;p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6" name="Google Shape;16;p3"/>
          <p:cNvSpPr/>
          <p:nvPr/>
        </p:nvSpPr>
        <p:spPr>
          <a:xfrm>
            <a:off x="4572000" y="429350"/>
            <a:ext cx="2772000" cy="635700"/>
          </a:xfrm>
          <a:prstGeom prst="rect">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7" name="Google Shape;17;p3"/>
          <p:cNvSpPr txBox="1"/>
          <p:nvPr>
            <p:ph idx="2" type="title"/>
          </p:nvPr>
        </p:nvSpPr>
        <p:spPr>
          <a:xfrm>
            <a:off x="4696225" y="1198788"/>
            <a:ext cx="5311200" cy="68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p:txBody>
      </p:sp>
      <p:sp>
        <p:nvSpPr>
          <p:cNvPr id="18" name="Google Shape;18;p3"/>
          <p:cNvSpPr txBox="1"/>
          <p:nvPr>
            <p:ph idx="3" type="subTitle"/>
          </p:nvPr>
        </p:nvSpPr>
        <p:spPr>
          <a:xfrm>
            <a:off x="4696224" y="2836672"/>
            <a:ext cx="3367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19" name="Google Shape;19;p3"/>
          <p:cNvSpPr txBox="1"/>
          <p:nvPr>
            <p:ph idx="4" type="title"/>
          </p:nvPr>
        </p:nvSpPr>
        <p:spPr>
          <a:xfrm>
            <a:off x="4696225" y="2326013"/>
            <a:ext cx="5311200" cy="68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p:txBody>
      </p:sp>
      <p:sp>
        <p:nvSpPr>
          <p:cNvPr id="20" name="Google Shape;20;p3"/>
          <p:cNvSpPr txBox="1"/>
          <p:nvPr>
            <p:ph idx="5" type="subTitle"/>
          </p:nvPr>
        </p:nvSpPr>
        <p:spPr>
          <a:xfrm>
            <a:off x="4696224" y="3967490"/>
            <a:ext cx="3367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21" name="Google Shape;21;p3"/>
          <p:cNvSpPr txBox="1"/>
          <p:nvPr>
            <p:ph idx="6" type="title"/>
          </p:nvPr>
        </p:nvSpPr>
        <p:spPr>
          <a:xfrm>
            <a:off x="4696225" y="3453254"/>
            <a:ext cx="5311200" cy="68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p:txBody>
      </p:sp>
      <p:sp>
        <p:nvSpPr>
          <p:cNvPr id="22" name="Google Shape;22;p3"/>
          <p:cNvSpPr/>
          <p:nvPr/>
        </p:nvSpPr>
        <p:spPr>
          <a:xfrm>
            <a:off x="0" y="0"/>
            <a:ext cx="2855700" cy="51435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3582225" y="1426175"/>
            <a:ext cx="838800" cy="8199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3582225" y="2553400"/>
            <a:ext cx="838800" cy="8199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3582225" y="3680625"/>
            <a:ext cx="838800" cy="8199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txBox="1"/>
          <p:nvPr>
            <p:ph hasCustomPrompt="1" idx="7" type="title"/>
          </p:nvPr>
        </p:nvSpPr>
        <p:spPr>
          <a:xfrm>
            <a:off x="3372225" y="1518275"/>
            <a:ext cx="1258800" cy="63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27" name="Google Shape;27;p3"/>
          <p:cNvSpPr txBox="1"/>
          <p:nvPr>
            <p:ph hasCustomPrompt="1" idx="8" type="title"/>
          </p:nvPr>
        </p:nvSpPr>
        <p:spPr>
          <a:xfrm>
            <a:off x="3372225" y="2645500"/>
            <a:ext cx="1258800" cy="63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28" name="Google Shape;28;p3"/>
          <p:cNvSpPr txBox="1"/>
          <p:nvPr>
            <p:ph hasCustomPrompt="1" idx="9" type="title"/>
          </p:nvPr>
        </p:nvSpPr>
        <p:spPr>
          <a:xfrm>
            <a:off x="3372225" y="3772725"/>
            <a:ext cx="1258800" cy="63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with cyan frame">
  <p:cSld name="CUSTOM_1_1_1">
    <p:bg>
      <p:bgPr>
        <a:solidFill>
          <a:srgbClr val="FFFFFF"/>
        </a:solidFill>
      </p:bgPr>
    </p:bg>
    <p:spTree>
      <p:nvGrpSpPr>
        <p:cNvPr id="145" name="Shape 145"/>
        <p:cNvGrpSpPr/>
        <p:nvPr/>
      </p:nvGrpSpPr>
      <p:grpSpPr>
        <a:xfrm>
          <a:off x="0" y="0"/>
          <a:ext cx="0" cy="0"/>
          <a:chOff x="0" y="0"/>
          <a:chExt cx="0" cy="0"/>
        </a:xfrm>
      </p:grpSpPr>
      <p:sp>
        <p:nvSpPr>
          <p:cNvPr id="146" name="Google Shape;146;p21"/>
          <p:cNvSpPr/>
          <p:nvPr/>
        </p:nvSpPr>
        <p:spPr>
          <a:xfrm>
            <a:off x="4609950" y="-11150"/>
            <a:ext cx="4545300" cy="52188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sz="1200">
                <a:latin typeface="Arvo"/>
                <a:ea typeface="Arvo"/>
                <a:cs typeface="Arvo"/>
                <a:sym typeface="Arvo"/>
              </a:rPr>
              <a:t>‹#›</a:t>
            </a:fld>
            <a:endParaRPr sz="1200">
              <a:latin typeface="Arvo"/>
              <a:ea typeface="Arvo"/>
              <a:cs typeface="Arvo"/>
              <a:sym typeface="Arvo"/>
            </a:endParaRPr>
          </a:p>
        </p:txBody>
      </p:sp>
      <p:sp>
        <p:nvSpPr>
          <p:cNvPr id="148" name="Google Shape;148;p21"/>
          <p:cNvSpPr txBox="1"/>
          <p:nvPr>
            <p:ph type="title"/>
          </p:nvPr>
        </p:nvSpPr>
        <p:spPr>
          <a:xfrm>
            <a:off x="626079" y="980260"/>
            <a:ext cx="3571500" cy="578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49" name="Google Shape;149;p21"/>
          <p:cNvSpPr txBox="1"/>
          <p:nvPr>
            <p:ph idx="1" type="subTitle"/>
          </p:nvPr>
        </p:nvSpPr>
        <p:spPr>
          <a:xfrm>
            <a:off x="626079" y="2261500"/>
            <a:ext cx="3606600" cy="194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21"/>
          <p:cNvCxnSpPr/>
          <p:nvPr/>
        </p:nvCxnSpPr>
        <p:spPr>
          <a:xfrm>
            <a:off x="737850" y="1597475"/>
            <a:ext cx="676200" cy="0"/>
          </a:xfrm>
          <a:prstGeom prst="straightConnector1">
            <a:avLst/>
          </a:prstGeom>
          <a:noFill/>
          <a:ln cap="flat" cmpd="sng" w="76200">
            <a:solidFill>
              <a:schemeClr val="accent1"/>
            </a:solidFill>
            <a:prstDash val="solid"/>
            <a:round/>
            <a:headEnd len="med" w="med" type="none"/>
            <a:tailEnd len="med" w="med" type="none"/>
          </a:ln>
        </p:spPr>
      </p:cxnSp>
      <p:sp>
        <p:nvSpPr>
          <p:cNvPr id="151" name="Google Shape;151;p21"/>
          <p:cNvSpPr txBox="1"/>
          <p:nvPr>
            <p:ph idx="2" type="subTitle"/>
          </p:nvPr>
        </p:nvSpPr>
        <p:spPr>
          <a:xfrm>
            <a:off x="5079304" y="2261500"/>
            <a:ext cx="3606600" cy="194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frame 1">
  <p:cSld name="CUSTOM_1_1_1_1">
    <p:bg>
      <p:bgPr>
        <a:solidFill>
          <a:srgbClr val="FFFFFF"/>
        </a:solidFill>
      </p:bgPr>
    </p:bg>
    <p:spTree>
      <p:nvGrpSpPr>
        <p:cNvPr id="152" name="Shape 152"/>
        <p:cNvGrpSpPr/>
        <p:nvPr/>
      </p:nvGrpSpPr>
      <p:grpSpPr>
        <a:xfrm>
          <a:off x="0" y="0"/>
          <a:ext cx="0" cy="0"/>
          <a:chOff x="0" y="0"/>
          <a:chExt cx="0" cy="0"/>
        </a:xfrm>
      </p:grpSpPr>
      <p:sp>
        <p:nvSpPr>
          <p:cNvPr id="153" name="Google Shape;153;p22"/>
          <p:cNvSpPr/>
          <p:nvPr/>
        </p:nvSpPr>
        <p:spPr>
          <a:xfrm>
            <a:off x="5200425" y="-11150"/>
            <a:ext cx="3954900" cy="52188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sz="1200">
                <a:latin typeface="Arvo"/>
                <a:ea typeface="Arvo"/>
                <a:cs typeface="Arvo"/>
                <a:sym typeface="Arvo"/>
              </a:rPr>
              <a:t>‹#›</a:t>
            </a:fld>
            <a:endParaRPr sz="1200">
              <a:latin typeface="Arvo"/>
              <a:ea typeface="Arvo"/>
              <a:cs typeface="Arvo"/>
              <a:sym typeface="Arv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
  <p:cSld name="CUSTOM_2">
    <p:spTree>
      <p:nvGrpSpPr>
        <p:cNvPr id="155" name="Shape 155"/>
        <p:cNvGrpSpPr/>
        <p:nvPr/>
      </p:nvGrpSpPr>
      <p:grpSpPr>
        <a:xfrm>
          <a:off x="0" y="0"/>
          <a:ext cx="0" cy="0"/>
          <a:chOff x="0" y="0"/>
          <a:chExt cx="0" cy="0"/>
        </a:xfrm>
      </p:grpSpPr>
      <p:sp>
        <p:nvSpPr>
          <p:cNvPr id="156" name="Google Shape;156;p23"/>
          <p:cNvSpPr/>
          <p:nvPr/>
        </p:nvSpPr>
        <p:spPr>
          <a:xfrm>
            <a:off x="0" y="1027350"/>
            <a:ext cx="9144000" cy="30888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txBox="1"/>
          <p:nvPr>
            <p:ph type="title"/>
          </p:nvPr>
        </p:nvSpPr>
        <p:spPr>
          <a:xfrm>
            <a:off x="4696275" y="1725450"/>
            <a:ext cx="30555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58" name="Google Shape;158;p23"/>
          <p:cNvSpPr txBox="1"/>
          <p:nvPr>
            <p:ph idx="1" type="subTitle"/>
          </p:nvPr>
        </p:nvSpPr>
        <p:spPr>
          <a:xfrm>
            <a:off x="4696275" y="2839950"/>
            <a:ext cx="2770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666666"/>
                </a:solidFill>
              </a:defRPr>
            </a:lvl1pPr>
            <a:lvl2pPr lvl="1" rtl="0">
              <a:spcBef>
                <a:spcPts val="0"/>
              </a:spcBef>
              <a:spcAft>
                <a:spcPts val="0"/>
              </a:spcAft>
              <a:buNone/>
              <a:defRPr>
                <a:solidFill>
                  <a:srgbClr val="666666"/>
                </a:solidFill>
              </a:defRPr>
            </a:lvl2pPr>
            <a:lvl3pPr lvl="2" rtl="0">
              <a:spcBef>
                <a:spcPts val="0"/>
              </a:spcBef>
              <a:spcAft>
                <a:spcPts val="0"/>
              </a:spcAft>
              <a:buNone/>
              <a:defRPr>
                <a:solidFill>
                  <a:srgbClr val="666666"/>
                </a:solidFill>
              </a:defRPr>
            </a:lvl3pPr>
            <a:lvl4pPr lvl="3" rtl="0">
              <a:spcBef>
                <a:spcPts val="0"/>
              </a:spcBef>
              <a:spcAft>
                <a:spcPts val="0"/>
              </a:spcAft>
              <a:buNone/>
              <a:defRPr>
                <a:solidFill>
                  <a:srgbClr val="666666"/>
                </a:solidFill>
              </a:defRPr>
            </a:lvl4pPr>
            <a:lvl5pPr lvl="4" rtl="0">
              <a:spcBef>
                <a:spcPts val="0"/>
              </a:spcBef>
              <a:spcAft>
                <a:spcPts val="0"/>
              </a:spcAft>
              <a:buNone/>
              <a:defRPr>
                <a:solidFill>
                  <a:srgbClr val="666666"/>
                </a:solidFill>
              </a:defRPr>
            </a:lvl5pPr>
            <a:lvl6pPr lvl="5" rtl="0">
              <a:spcBef>
                <a:spcPts val="0"/>
              </a:spcBef>
              <a:spcAft>
                <a:spcPts val="0"/>
              </a:spcAft>
              <a:buNone/>
              <a:defRPr>
                <a:solidFill>
                  <a:srgbClr val="666666"/>
                </a:solidFill>
              </a:defRPr>
            </a:lvl6pPr>
            <a:lvl7pPr lvl="6" rtl="0">
              <a:spcBef>
                <a:spcPts val="0"/>
              </a:spcBef>
              <a:spcAft>
                <a:spcPts val="0"/>
              </a:spcAft>
              <a:buNone/>
              <a:defRPr>
                <a:solidFill>
                  <a:srgbClr val="666666"/>
                </a:solidFill>
              </a:defRPr>
            </a:lvl7pPr>
            <a:lvl8pPr lvl="7" rtl="0">
              <a:spcBef>
                <a:spcPts val="0"/>
              </a:spcBef>
              <a:spcAft>
                <a:spcPts val="0"/>
              </a:spcAft>
              <a:buNone/>
              <a:defRPr>
                <a:solidFill>
                  <a:srgbClr val="666666"/>
                </a:solidFill>
              </a:defRPr>
            </a:lvl8pPr>
            <a:lvl9pPr lvl="8" rtl="0">
              <a:spcBef>
                <a:spcPts val="0"/>
              </a:spcBef>
              <a:spcAft>
                <a:spcPts val="0"/>
              </a:spcAft>
              <a:buNone/>
              <a:defRPr>
                <a:solidFill>
                  <a:srgbClr val="666666"/>
                </a:solidFill>
              </a:defRPr>
            </a:lvl9pPr>
          </a:lstStyle>
          <a:p/>
        </p:txBody>
      </p:sp>
      <p:sp>
        <p:nvSpPr>
          <p:cNvPr id="159" name="Google Shape;159;p23"/>
          <p:cNvSpPr txBox="1"/>
          <p:nvPr>
            <p:ph idx="12" type="sldNum"/>
          </p:nvPr>
        </p:nvSpPr>
        <p:spPr>
          <a:xfrm>
            <a:off x="8364708" y="4269092"/>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1">
  <p:cSld name="CUSTOM_2_1">
    <p:spTree>
      <p:nvGrpSpPr>
        <p:cNvPr id="160" name="Shape 160"/>
        <p:cNvGrpSpPr/>
        <p:nvPr/>
      </p:nvGrpSpPr>
      <p:grpSpPr>
        <a:xfrm>
          <a:off x="0" y="0"/>
          <a:ext cx="0" cy="0"/>
          <a:chOff x="0" y="0"/>
          <a:chExt cx="0" cy="0"/>
        </a:xfrm>
      </p:grpSpPr>
      <p:sp>
        <p:nvSpPr>
          <p:cNvPr id="161" name="Google Shape;161;p24"/>
          <p:cNvSpPr/>
          <p:nvPr/>
        </p:nvSpPr>
        <p:spPr>
          <a:xfrm>
            <a:off x="0" y="1027350"/>
            <a:ext cx="9144000" cy="30888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4"/>
          <p:cNvSpPr txBox="1"/>
          <p:nvPr>
            <p:ph type="title"/>
          </p:nvPr>
        </p:nvSpPr>
        <p:spPr>
          <a:xfrm>
            <a:off x="1630100" y="1725450"/>
            <a:ext cx="3055500" cy="1114500"/>
          </a:xfrm>
          <a:prstGeom prst="rect">
            <a:avLst/>
          </a:prstGeom>
        </p:spPr>
        <p:txBody>
          <a:bodyPr anchorCtr="0" anchor="b" bIns="91425" lIns="91425" spcFirstLastPara="1" rIns="91425" wrap="square" tIns="91425">
            <a:noAutofit/>
          </a:bodyPr>
          <a:lstStyle>
            <a:lvl1pPr lvl="0" rtl="0" algn="r">
              <a:lnSpc>
                <a:spcPct val="115000"/>
              </a:lnSpc>
              <a:spcBef>
                <a:spcPts val="0"/>
              </a:spcBef>
              <a:spcAft>
                <a:spcPts val="0"/>
              </a:spcAft>
              <a:buSzPts val="2400"/>
              <a:buNone/>
              <a:defRPr b="1"/>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p:txBody>
      </p:sp>
      <p:sp>
        <p:nvSpPr>
          <p:cNvPr id="163" name="Google Shape;163;p24"/>
          <p:cNvSpPr txBox="1"/>
          <p:nvPr>
            <p:ph idx="1" type="subTitle"/>
          </p:nvPr>
        </p:nvSpPr>
        <p:spPr>
          <a:xfrm>
            <a:off x="1915400" y="2839950"/>
            <a:ext cx="2770200" cy="5781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solidFill>
                  <a:srgbClr val="666666"/>
                </a:solidFill>
              </a:defRPr>
            </a:lvl1pPr>
            <a:lvl2pPr lvl="1" rtl="0" algn="r">
              <a:spcBef>
                <a:spcPts val="0"/>
              </a:spcBef>
              <a:spcAft>
                <a:spcPts val="0"/>
              </a:spcAft>
              <a:buNone/>
              <a:defRPr>
                <a:solidFill>
                  <a:srgbClr val="666666"/>
                </a:solidFill>
              </a:defRPr>
            </a:lvl2pPr>
            <a:lvl3pPr lvl="2" rtl="0" algn="r">
              <a:spcBef>
                <a:spcPts val="0"/>
              </a:spcBef>
              <a:spcAft>
                <a:spcPts val="0"/>
              </a:spcAft>
              <a:buNone/>
              <a:defRPr>
                <a:solidFill>
                  <a:srgbClr val="666666"/>
                </a:solidFill>
              </a:defRPr>
            </a:lvl3pPr>
            <a:lvl4pPr lvl="3" rtl="0" algn="r">
              <a:spcBef>
                <a:spcPts val="0"/>
              </a:spcBef>
              <a:spcAft>
                <a:spcPts val="0"/>
              </a:spcAft>
              <a:buNone/>
              <a:defRPr>
                <a:solidFill>
                  <a:srgbClr val="666666"/>
                </a:solidFill>
              </a:defRPr>
            </a:lvl4pPr>
            <a:lvl5pPr lvl="4" rtl="0" algn="r">
              <a:spcBef>
                <a:spcPts val="0"/>
              </a:spcBef>
              <a:spcAft>
                <a:spcPts val="0"/>
              </a:spcAft>
              <a:buNone/>
              <a:defRPr>
                <a:solidFill>
                  <a:srgbClr val="666666"/>
                </a:solidFill>
              </a:defRPr>
            </a:lvl5pPr>
            <a:lvl6pPr lvl="5" rtl="0" algn="r">
              <a:spcBef>
                <a:spcPts val="0"/>
              </a:spcBef>
              <a:spcAft>
                <a:spcPts val="0"/>
              </a:spcAft>
              <a:buNone/>
              <a:defRPr>
                <a:solidFill>
                  <a:srgbClr val="666666"/>
                </a:solidFill>
              </a:defRPr>
            </a:lvl6pPr>
            <a:lvl7pPr lvl="6" rtl="0" algn="r">
              <a:spcBef>
                <a:spcPts val="0"/>
              </a:spcBef>
              <a:spcAft>
                <a:spcPts val="0"/>
              </a:spcAft>
              <a:buNone/>
              <a:defRPr>
                <a:solidFill>
                  <a:srgbClr val="666666"/>
                </a:solidFill>
              </a:defRPr>
            </a:lvl7pPr>
            <a:lvl8pPr lvl="7" rtl="0" algn="r">
              <a:spcBef>
                <a:spcPts val="0"/>
              </a:spcBef>
              <a:spcAft>
                <a:spcPts val="0"/>
              </a:spcAft>
              <a:buNone/>
              <a:defRPr>
                <a:solidFill>
                  <a:srgbClr val="666666"/>
                </a:solidFill>
              </a:defRPr>
            </a:lvl8pPr>
            <a:lvl9pPr lvl="8" rtl="0" algn="r">
              <a:spcBef>
                <a:spcPts val="0"/>
              </a:spcBef>
              <a:spcAft>
                <a:spcPts val="0"/>
              </a:spcAft>
              <a:buNone/>
              <a:defRPr>
                <a:solidFill>
                  <a:srgbClr val="666666"/>
                </a:solidFill>
              </a:defRPr>
            </a:lvl9pPr>
          </a:lstStyle>
          <a:p/>
        </p:txBody>
      </p:sp>
      <p:sp>
        <p:nvSpPr>
          <p:cNvPr id="164" name="Google Shape;164;p24"/>
          <p:cNvSpPr txBox="1"/>
          <p:nvPr>
            <p:ph idx="12" type="sldNum"/>
          </p:nvPr>
        </p:nvSpPr>
        <p:spPr>
          <a:xfrm>
            <a:off x="8364708" y="4269092"/>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p:cSld name="CUSTOM_7">
    <p:spTree>
      <p:nvGrpSpPr>
        <p:cNvPr id="165" name="Shape 165"/>
        <p:cNvGrpSpPr/>
        <p:nvPr/>
      </p:nvGrpSpPr>
      <p:grpSpPr>
        <a:xfrm>
          <a:off x="0" y="0"/>
          <a:ext cx="0" cy="0"/>
          <a:chOff x="0" y="0"/>
          <a:chExt cx="0" cy="0"/>
        </a:xfrm>
      </p:grpSpPr>
      <p:sp>
        <p:nvSpPr>
          <p:cNvPr id="166" name="Google Shape;166;p25"/>
          <p:cNvSpPr/>
          <p:nvPr/>
        </p:nvSpPr>
        <p:spPr>
          <a:xfrm>
            <a:off x="-73650" y="-11150"/>
            <a:ext cx="9228900" cy="52188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5"/>
          <p:cNvSpPr/>
          <p:nvPr/>
        </p:nvSpPr>
        <p:spPr>
          <a:xfrm>
            <a:off x="1430400" y="653850"/>
            <a:ext cx="6283200" cy="383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p:nvPr/>
        </p:nvSpPr>
        <p:spPr>
          <a:xfrm>
            <a:off x="1430400" y="1371450"/>
            <a:ext cx="1147200" cy="3990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5"/>
          <p:cNvSpPr txBox="1"/>
          <p:nvPr>
            <p:ph type="title"/>
          </p:nvPr>
        </p:nvSpPr>
        <p:spPr>
          <a:xfrm>
            <a:off x="2675900" y="1220035"/>
            <a:ext cx="3926100" cy="482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 name="Google Shape;170;p25"/>
          <p:cNvSpPr txBox="1"/>
          <p:nvPr>
            <p:ph idx="1" type="subTitle"/>
          </p:nvPr>
        </p:nvSpPr>
        <p:spPr>
          <a:xfrm>
            <a:off x="2675901" y="2547750"/>
            <a:ext cx="3136200" cy="194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frame ">
  <p:cSld name="BLANK_1_1_1">
    <p:bg>
      <p:bgPr>
        <a:solidFill>
          <a:srgbClr val="81ECEC"/>
        </a:solidFill>
      </p:bgPr>
    </p:bg>
    <p:spTree>
      <p:nvGrpSpPr>
        <p:cNvPr id="171" name="Shape 171"/>
        <p:cNvGrpSpPr/>
        <p:nvPr/>
      </p:nvGrpSpPr>
      <p:grpSpPr>
        <a:xfrm>
          <a:off x="0" y="0"/>
          <a:ext cx="0" cy="0"/>
          <a:chOff x="0" y="0"/>
          <a:chExt cx="0" cy="0"/>
        </a:xfrm>
      </p:grpSpPr>
      <p:sp>
        <p:nvSpPr>
          <p:cNvPr id="172" name="Google Shape;172;p26"/>
          <p:cNvSpPr/>
          <p:nvPr/>
        </p:nvSpPr>
        <p:spPr>
          <a:xfrm>
            <a:off x="406950" y="416250"/>
            <a:ext cx="8330100" cy="431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74" name="Google Shape;174;p26"/>
          <p:cNvSpPr txBox="1"/>
          <p:nvPr>
            <p:ph type="title"/>
          </p:nvPr>
        </p:nvSpPr>
        <p:spPr>
          <a:xfrm>
            <a:off x="783525" y="1738050"/>
            <a:ext cx="2545800" cy="166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p:txBody>
      </p:sp>
      <p:cxnSp>
        <p:nvCxnSpPr>
          <p:cNvPr id="175" name="Google Shape;175;p26"/>
          <p:cNvCxnSpPr/>
          <p:nvPr/>
        </p:nvCxnSpPr>
        <p:spPr>
          <a:xfrm>
            <a:off x="918900" y="3511600"/>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frame  1">
  <p:cSld name="BLANK_1_1_1_1">
    <p:bg>
      <p:bgPr>
        <a:solidFill>
          <a:srgbClr val="81ECEC"/>
        </a:solidFill>
      </p:bgPr>
    </p:bg>
    <p:spTree>
      <p:nvGrpSpPr>
        <p:cNvPr id="176" name="Shape 176"/>
        <p:cNvGrpSpPr/>
        <p:nvPr/>
      </p:nvGrpSpPr>
      <p:grpSpPr>
        <a:xfrm>
          <a:off x="0" y="0"/>
          <a:ext cx="0" cy="0"/>
          <a:chOff x="0" y="0"/>
          <a:chExt cx="0" cy="0"/>
        </a:xfrm>
      </p:grpSpPr>
      <p:sp>
        <p:nvSpPr>
          <p:cNvPr id="177" name="Google Shape;177;p27"/>
          <p:cNvSpPr/>
          <p:nvPr/>
        </p:nvSpPr>
        <p:spPr>
          <a:xfrm>
            <a:off x="406950" y="416250"/>
            <a:ext cx="8330100" cy="431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79" name="Google Shape;179;p27"/>
          <p:cNvSpPr txBox="1"/>
          <p:nvPr>
            <p:ph type="title"/>
          </p:nvPr>
        </p:nvSpPr>
        <p:spPr>
          <a:xfrm>
            <a:off x="783525" y="621500"/>
            <a:ext cx="7618200" cy="393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SECTION_HEADER_2">
    <p:bg>
      <p:bgPr>
        <a:solidFill>
          <a:srgbClr val="FFFFFF"/>
        </a:solidFill>
      </p:bgPr>
    </p:bg>
    <p:spTree>
      <p:nvGrpSpPr>
        <p:cNvPr id="29" name="Shape 29"/>
        <p:cNvGrpSpPr/>
        <p:nvPr/>
      </p:nvGrpSpPr>
      <p:grpSpPr>
        <a:xfrm>
          <a:off x="0" y="0"/>
          <a:ext cx="0" cy="0"/>
          <a:chOff x="0" y="0"/>
          <a:chExt cx="0" cy="0"/>
        </a:xfrm>
      </p:grpSpPr>
      <p:sp>
        <p:nvSpPr>
          <p:cNvPr id="30" name="Google Shape;30;p4"/>
          <p:cNvSpPr txBox="1"/>
          <p:nvPr>
            <p:ph type="title"/>
          </p:nvPr>
        </p:nvSpPr>
        <p:spPr>
          <a:xfrm>
            <a:off x="956271" y="189950"/>
            <a:ext cx="53112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p:txBody>
      </p:sp>
      <p:sp>
        <p:nvSpPr>
          <p:cNvPr id="31" name="Google Shape;31;p4"/>
          <p:cNvSpPr txBox="1"/>
          <p:nvPr>
            <p:ph idx="1" type="subTitle"/>
          </p:nvPr>
        </p:nvSpPr>
        <p:spPr>
          <a:xfrm>
            <a:off x="954225" y="1709475"/>
            <a:ext cx="3367200" cy="2477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32" name="Google Shape;32;p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33" name="Google Shape;33;p4"/>
          <p:cNvSpPr/>
          <p:nvPr/>
        </p:nvSpPr>
        <p:spPr>
          <a:xfrm>
            <a:off x="5177125" y="212900"/>
            <a:ext cx="3742800" cy="4684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4571997" y="3832425"/>
            <a:ext cx="762000" cy="11685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 name="Google Shape;35;p4"/>
          <p:cNvCxnSpPr/>
          <p:nvPr/>
        </p:nvCxnSpPr>
        <p:spPr>
          <a:xfrm>
            <a:off x="1068750" y="1340150"/>
            <a:ext cx="676200" cy="0"/>
          </a:xfrm>
          <a:prstGeom prst="straightConnector1">
            <a:avLst/>
          </a:prstGeom>
          <a:noFill/>
          <a:ln cap="flat" cmpd="sng" w="76200">
            <a:solidFill>
              <a:srgbClr val="87EAD9"/>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1 1">
  <p:cSld name="SECTION_HEADER_2_1">
    <p:bg>
      <p:bgPr>
        <a:solidFill>
          <a:srgbClr val="FFFFFF"/>
        </a:solidFill>
      </p:bgPr>
    </p:bg>
    <p:spTree>
      <p:nvGrpSpPr>
        <p:cNvPr id="36" name="Shape 36"/>
        <p:cNvGrpSpPr/>
        <p:nvPr/>
      </p:nvGrpSpPr>
      <p:grpSpPr>
        <a:xfrm>
          <a:off x="0" y="0"/>
          <a:ext cx="0" cy="0"/>
          <a:chOff x="0" y="0"/>
          <a:chExt cx="0" cy="0"/>
        </a:xfrm>
      </p:grpSpPr>
      <p:sp>
        <p:nvSpPr>
          <p:cNvPr id="37" name="Google Shape;37;p5"/>
          <p:cNvSpPr txBox="1"/>
          <p:nvPr>
            <p:ph type="title"/>
          </p:nvPr>
        </p:nvSpPr>
        <p:spPr>
          <a:xfrm>
            <a:off x="956273" y="3469550"/>
            <a:ext cx="34830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p:txBody>
      </p:sp>
      <p:sp>
        <p:nvSpPr>
          <p:cNvPr id="38" name="Google Shape;38;p5"/>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39" name="Google Shape;39;p5"/>
          <p:cNvCxnSpPr/>
          <p:nvPr/>
        </p:nvCxnSpPr>
        <p:spPr>
          <a:xfrm>
            <a:off x="1068750" y="4619750"/>
            <a:ext cx="676200" cy="0"/>
          </a:xfrm>
          <a:prstGeom prst="straightConnector1">
            <a:avLst/>
          </a:prstGeom>
          <a:noFill/>
          <a:ln cap="flat" cmpd="sng" w="76200">
            <a:solidFill>
              <a:srgbClr val="87EAD9"/>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SECTION_HEADER_1">
    <p:bg>
      <p:bgPr>
        <a:solidFill>
          <a:srgbClr val="FFFFFF"/>
        </a:solidFill>
      </p:bgPr>
    </p:bg>
    <p:spTree>
      <p:nvGrpSpPr>
        <p:cNvPr id="40" name="Shape 40"/>
        <p:cNvGrpSpPr/>
        <p:nvPr/>
      </p:nvGrpSpPr>
      <p:grpSpPr>
        <a:xfrm>
          <a:off x="0" y="0"/>
          <a:ext cx="0" cy="0"/>
          <a:chOff x="0" y="0"/>
          <a:chExt cx="0" cy="0"/>
        </a:xfrm>
      </p:grpSpPr>
      <p:sp>
        <p:nvSpPr>
          <p:cNvPr id="41" name="Google Shape;41;p6"/>
          <p:cNvSpPr txBox="1"/>
          <p:nvPr>
            <p:ph type="title"/>
          </p:nvPr>
        </p:nvSpPr>
        <p:spPr>
          <a:xfrm>
            <a:off x="570047" y="993900"/>
            <a:ext cx="30555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p:txBody>
      </p:sp>
      <p:sp>
        <p:nvSpPr>
          <p:cNvPr id="42" name="Google Shape;42;p6"/>
          <p:cNvSpPr txBox="1"/>
          <p:nvPr>
            <p:ph idx="1" type="subTitle"/>
          </p:nvPr>
        </p:nvSpPr>
        <p:spPr>
          <a:xfrm>
            <a:off x="614775" y="2564775"/>
            <a:ext cx="29208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 name="Google Shape;43;p6"/>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44" name="Google Shape;44;p6"/>
          <p:cNvCxnSpPr/>
          <p:nvPr/>
        </p:nvCxnSpPr>
        <p:spPr>
          <a:xfrm>
            <a:off x="678525" y="2060575"/>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CUSTOM">
    <p:bg>
      <p:bgPr>
        <a:solidFill>
          <a:srgbClr val="FFFFFF"/>
        </a:solidFill>
      </p:bgPr>
    </p:bg>
    <p:spTree>
      <p:nvGrpSpPr>
        <p:cNvPr id="45" name="Shape 45"/>
        <p:cNvGrpSpPr/>
        <p:nvPr/>
      </p:nvGrpSpPr>
      <p:grpSpPr>
        <a:xfrm>
          <a:off x="0" y="0"/>
          <a:ext cx="0" cy="0"/>
          <a:chOff x="0" y="0"/>
          <a:chExt cx="0" cy="0"/>
        </a:xfrm>
      </p:grpSpPr>
      <p:sp>
        <p:nvSpPr>
          <p:cNvPr id="46" name="Google Shape;46;p7"/>
          <p:cNvSpPr/>
          <p:nvPr/>
        </p:nvSpPr>
        <p:spPr>
          <a:xfrm>
            <a:off x="1395500" y="892500"/>
            <a:ext cx="6189000" cy="27318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p:cNvSpPr txBox="1"/>
          <p:nvPr>
            <p:ph idx="1" type="subTitle"/>
          </p:nvPr>
        </p:nvSpPr>
        <p:spPr>
          <a:xfrm>
            <a:off x="1894475" y="1126950"/>
            <a:ext cx="5397600" cy="2100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3000">
                <a:solidFill>
                  <a:srgbClr val="434343"/>
                </a:solidFill>
                <a:latin typeface="Ubuntu"/>
                <a:ea typeface="Ubuntu"/>
                <a:cs typeface="Ubuntu"/>
                <a:sym typeface="Ubuntu"/>
              </a:defRPr>
            </a:lvl1pPr>
            <a:lvl2pPr lvl="1" rtl="0">
              <a:spcBef>
                <a:spcPts val="0"/>
              </a:spcBef>
              <a:spcAft>
                <a:spcPts val="0"/>
              </a:spcAft>
              <a:buNone/>
              <a:defRPr b="1">
                <a:solidFill>
                  <a:srgbClr val="434343"/>
                </a:solidFill>
                <a:latin typeface="Arvo"/>
                <a:ea typeface="Arvo"/>
                <a:cs typeface="Arvo"/>
                <a:sym typeface="Arvo"/>
              </a:defRPr>
            </a:lvl2pPr>
            <a:lvl3pPr lvl="2" rtl="0">
              <a:spcBef>
                <a:spcPts val="0"/>
              </a:spcBef>
              <a:spcAft>
                <a:spcPts val="0"/>
              </a:spcAft>
              <a:buNone/>
              <a:defRPr b="1">
                <a:solidFill>
                  <a:srgbClr val="434343"/>
                </a:solidFill>
                <a:latin typeface="Arvo"/>
                <a:ea typeface="Arvo"/>
                <a:cs typeface="Arvo"/>
                <a:sym typeface="Arvo"/>
              </a:defRPr>
            </a:lvl3pPr>
            <a:lvl4pPr lvl="3" rtl="0">
              <a:spcBef>
                <a:spcPts val="0"/>
              </a:spcBef>
              <a:spcAft>
                <a:spcPts val="0"/>
              </a:spcAft>
              <a:buNone/>
              <a:defRPr b="1">
                <a:solidFill>
                  <a:srgbClr val="434343"/>
                </a:solidFill>
                <a:latin typeface="Arvo"/>
                <a:ea typeface="Arvo"/>
                <a:cs typeface="Arvo"/>
                <a:sym typeface="Arvo"/>
              </a:defRPr>
            </a:lvl4pPr>
            <a:lvl5pPr lvl="4" rtl="0">
              <a:spcBef>
                <a:spcPts val="0"/>
              </a:spcBef>
              <a:spcAft>
                <a:spcPts val="0"/>
              </a:spcAft>
              <a:buNone/>
              <a:defRPr b="1">
                <a:solidFill>
                  <a:srgbClr val="434343"/>
                </a:solidFill>
                <a:latin typeface="Arvo"/>
                <a:ea typeface="Arvo"/>
                <a:cs typeface="Arvo"/>
                <a:sym typeface="Arvo"/>
              </a:defRPr>
            </a:lvl5pPr>
            <a:lvl6pPr lvl="5" rtl="0">
              <a:spcBef>
                <a:spcPts val="0"/>
              </a:spcBef>
              <a:spcAft>
                <a:spcPts val="0"/>
              </a:spcAft>
              <a:buNone/>
              <a:defRPr b="1">
                <a:solidFill>
                  <a:srgbClr val="434343"/>
                </a:solidFill>
                <a:latin typeface="Arvo"/>
                <a:ea typeface="Arvo"/>
                <a:cs typeface="Arvo"/>
                <a:sym typeface="Arvo"/>
              </a:defRPr>
            </a:lvl6pPr>
            <a:lvl7pPr lvl="6" rtl="0">
              <a:spcBef>
                <a:spcPts val="0"/>
              </a:spcBef>
              <a:spcAft>
                <a:spcPts val="0"/>
              </a:spcAft>
              <a:buNone/>
              <a:defRPr b="1">
                <a:solidFill>
                  <a:srgbClr val="434343"/>
                </a:solidFill>
                <a:latin typeface="Arvo"/>
                <a:ea typeface="Arvo"/>
                <a:cs typeface="Arvo"/>
                <a:sym typeface="Arvo"/>
              </a:defRPr>
            </a:lvl7pPr>
            <a:lvl8pPr lvl="7" rtl="0">
              <a:spcBef>
                <a:spcPts val="0"/>
              </a:spcBef>
              <a:spcAft>
                <a:spcPts val="0"/>
              </a:spcAft>
              <a:buNone/>
              <a:defRPr b="1">
                <a:solidFill>
                  <a:srgbClr val="434343"/>
                </a:solidFill>
                <a:latin typeface="Arvo"/>
                <a:ea typeface="Arvo"/>
                <a:cs typeface="Arvo"/>
                <a:sym typeface="Arvo"/>
              </a:defRPr>
            </a:lvl8pPr>
            <a:lvl9pPr lvl="8" rtl="0">
              <a:spcBef>
                <a:spcPts val="0"/>
              </a:spcBef>
              <a:spcAft>
                <a:spcPts val="0"/>
              </a:spcAft>
              <a:buNone/>
              <a:defRPr b="1">
                <a:solidFill>
                  <a:srgbClr val="434343"/>
                </a:solidFill>
                <a:latin typeface="Arvo"/>
                <a:ea typeface="Arvo"/>
                <a:cs typeface="Arvo"/>
                <a:sym typeface="Arvo"/>
              </a:defRPr>
            </a:lvl9pPr>
          </a:lstStyle>
          <a:p/>
        </p:txBody>
      </p:sp>
      <p:sp>
        <p:nvSpPr>
          <p:cNvPr id="48" name="Google Shape;48;p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49" name="Google Shape;49;p7"/>
          <p:cNvSpPr txBox="1"/>
          <p:nvPr>
            <p:ph idx="2" type="subTitle"/>
          </p:nvPr>
        </p:nvSpPr>
        <p:spPr>
          <a:xfrm>
            <a:off x="1894475" y="2977400"/>
            <a:ext cx="29208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type="tx">
  <p:cSld name="TITLE_AND_BODY">
    <p:bg>
      <p:bgPr>
        <a:solidFill>
          <a:srgbClr val="FFFFFF"/>
        </a:solidFill>
      </p:bgPr>
    </p:bg>
    <p:spTree>
      <p:nvGrpSpPr>
        <p:cNvPr id="50" name="Shape 50"/>
        <p:cNvGrpSpPr/>
        <p:nvPr/>
      </p:nvGrpSpPr>
      <p:grpSpPr>
        <a:xfrm>
          <a:off x="0" y="0"/>
          <a:ext cx="0" cy="0"/>
          <a:chOff x="0" y="0"/>
          <a:chExt cx="0" cy="0"/>
        </a:xfrm>
      </p:grpSpPr>
      <p:sp>
        <p:nvSpPr>
          <p:cNvPr id="51" name="Google Shape;51;p8"/>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400"/>
              <a:buFont typeface="Bodoni"/>
              <a:buNone/>
              <a:defRPr b="1">
                <a:latin typeface="Bodoni"/>
                <a:ea typeface="Bodoni"/>
                <a:cs typeface="Bodoni"/>
                <a:sym typeface="Bodoni"/>
              </a:defRPr>
            </a:lvl2pPr>
            <a:lvl3pPr lvl="2" rtl="0" algn="ctr">
              <a:spcBef>
                <a:spcPts val="0"/>
              </a:spcBef>
              <a:spcAft>
                <a:spcPts val="0"/>
              </a:spcAft>
              <a:buSzPts val="2400"/>
              <a:buFont typeface="Bodoni"/>
              <a:buNone/>
              <a:defRPr b="1">
                <a:latin typeface="Bodoni"/>
                <a:ea typeface="Bodoni"/>
                <a:cs typeface="Bodoni"/>
                <a:sym typeface="Bodoni"/>
              </a:defRPr>
            </a:lvl3pPr>
            <a:lvl4pPr lvl="3" rtl="0" algn="ctr">
              <a:spcBef>
                <a:spcPts val="0"/>
              </a:spcBef>
              <a:spcAft>
                <a:spcPts val="0"/>
              </a:spcAft>
              <a:buSzPts val="2400"/>
              <a:buFont typeface="Bodoni"/>
              <a:buNone/>
              <a:defRPr b="1">
                <a:latin typeface="Bodoni"/>
                <a:ea typeface="Bodoni"/>
                <a:cs typeface="Bodoni"/>
                <a:sym typeface="Bodoni"/>
              </a:defRPr>
            </a:lvl4pPr>
            <a:lvl5pPr lvl="4" rtl="0" algn="ctr">
              <a:spcBef>
                <a:spcPts val="0"/>
              </a:spcBef>
              <a:spcAft>
                <a:spcPts val="0"/>
              </a:spcAft>
              <a:buSzPts val="2400"/>
              <a:buFont typeface="Bodoni"/>
              <a:buNone/>
              <a:defRPr b="1">
                <a:latin typeface="Bodoni"/>
                <a:ea typeface="Bodoni"/>
                <a:cs typeface="Bodoni"/>
                <a:sym typeface="Bodoni"/>
              </a:defRPr>
            </a:lvl5pPr>
            <a:lvl6pPr lvl="5" rtl="0" algn="ctr">
              <a:spcBef>
                <a:spcPts val="0"/>
              </a:spcBef>
              <a:spcAft>
                <a:spcPts val="0"/>
              </a:spcAft>
              <a:buSzPts val="2400"/>
              <a:buFont typeface="Bodoni"/>
              <a:buNone/>
              <a:defRPr b="1">
                <a:latin typeface="Bodoni"/>
                <a:ea typeface="Bodoni"/>
                <a:cs typeface="Bodoni"/>
                <a:sym typeface="Bodoni"/>
              </a:defRPr>
            </a:lvl6pPr>
            <a:lvl7pPr lvl="6" rtl="0" algn="ctr">
              <a:spcBef>
                <a:spcPts val="0"/>
              </a:spcBef>
              <a:spcAft>
                <a:spcPts val="0"/>
              </a:spcAft>
              <a:buSzPts val="2400"/>
              <a:buFont typeface="Bodoni"/>
              <a:buNone/>
              <a:defRPr b="1">
                <a:latin typeface="Bodoni"/>
                <a:ea typeface="Bodoni"/>
                <a:cs typeface="Bodoni"/>
                <a:sym typeface="Bodoni"/>
              </a:defRPr>
            </a:lvl7pPr>
            <a:lvl8pPr lvl="7" rtl="0" algn="ctr">
              <a:spcBef>
                <a:spcPts val="0"/>
              </a:spcBef>
              <a:spcAft>
                <a:spcPts val="0"/>
              </a:spcAft>
              <a:buSzPts val="2400"/>
              <a:buFont typeface="Bodoni"/>
              <a:buNone/>
              <a:defRPr b="1">
                <a:latin typeface="Bodoni"/>
                <a:ea typeface="Bodoni"/>
                <a:cs typeface="Bodoni"/>
                <a:sym typeface="Bodoni"/>
              </a:defRPr>
            </a:lvl8pPr>
            <a:lvl9pPr lvl="8" rtl="0" algn="ctr">
              <a:spcBef>
                <a:spcPts val="0"/>
              </a:spcBef>
              <a:spcAft>
                <a:spcPts val="0"/>
              </a:spcAft>
              <a:buSzPts val="2400"/>
              <a:buFont typeface="Bodoni"/>
              <a:buNone/>
              <a:defRPr b="1">
                <a:latin typeface="Bodoni"/>
                <a:ea typeface="Bodoni"/>
                <a:cs typeface="Bodoni"/>
                <a:sym typeface="Bodoni"/>
              </a:defRPr>
            </a:lvl9pPr>
          </a:lstStyle>
          <a:p/>
        </p:txBody>
      </p:sp>
      <p:sp>
        <p:nvSpPr>
          <p:cNvPr id="53" name="Google Shape;53;p8"/>
          <p:cNvSpPr txBox="1"/>
          <p:nvPr>
            <p:ph idx="1" type="body"/>
          </p:nvPr>
        </p:nvSpPr>
        <p:spPr>
          <a:xfrm>
            <a:off x="1454050" y="1904925"/>
            <a:ext cx="5877000" cy="25020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400"/>
            </a:lvl1pPr>
            <a:lvl2pPr indent="-317500" lvl="1" marL="914400" rtl="0" algn="ctr">
              <a:lnSpc>
                <a:spcPct val="100000"/>
              </a:lnSpc>
              <a:spcBef>
                <a:spcPts val="0"/>
              </a:spcBef>
              <a:spcAft>
                <a:spcPts val="0"/>
              </a:spcAft>
              <a:buSzPts val="1400"/>
              <a:buChar char="○"/>
              <a:defRPr sz="1400"/>
            </a:lvl2pPr>
            <a:lvl3pPr indent="-311150" lvl="2" marL="1371600" rtl="0" algn="ctr">
              <a:lnSpc>
                <a:spcPct val="100000"/>
              </a:lnSpc>
              <a:spcBef>
                <a:spcPts val="0"/>
              </a:spcBef>
              <a:spcAft>
                <a:spcPts val="0"/>
              </a:spcAft>
              <a:buSzPts val="1300"/>
              <a:buChar char="■"/>
              <a:defRPr sz="1300"/>
            </a:lvl3pPr>
            <a:lvl4pPr indent="-311150" lvl="3" marL="1828800" rtl="0" algn="ctr">
              <a:lnSpc>
                <a:spcPct val="100000"/>
              </a:lnSpc>
              <a:spcBef>
                <a:spcPts val="0"/>
              </a:spcBef>
              <a:spcAft>
                <a:spcPts val="0"/>
              </a:spcAft>
              <a:buSzPts val="1300"/>
              <a:buChar char="●"/>
              <a:defRPr sz="1300"/>
            </a:lvl4pPr>
            <a:lvl5pPr indent="-304800" lvl="4" marL="2286000" rtl="0" algn="ctr">
              <a:lnSpc>
                <a:spcPct val="100000"/>
              </a:lnSpc>
              <a:spcBef>
                <a:spcPts val="0"/>
              </a:spcBef>
              <a:spcAft>
                <a:spcPts val="0"/>
              </a:spcAft>
              <a:buSzPts val="1200"/>
              <a:buChar char="○"/>
              <a:defRPr sz="1200"/>
            </a:lvl5pPr>
            <a:lvl6pPr indent="-304800" lvl="5" marL="2743200" rtl="0" algn="ctr">
              <a:lnSpc>
                <a:spcPct val="100000"/>
              </a:lnSpc>
              <a:spcBef>
                <a:spcPts val="0"/>
              </a:spcBef>
              <a:spcAft>
                <a:spcPts val="0"/>
              </a:spcAft>
              <a:buSzPts val="1200"/>
              <a:buChar char="■"/>
              <a:defRPr sz="1200"/>
            </a:lvl6pPr>
            <a:lvl7pPr indent="-298450" lvl="6" marL="3200400" rtl="0" algn="ctr">
              <a:lnSpc>
                <a:spcPct val="100000"/>
              </a:lnSpc>
              <a:spcBef>
                <a:spcPts val="0"/>
              </a:spcBef>
              <a:spcAft>
                <a:spcPts val="0"/>
              </a:spcAft>
              <a:buSzPts val="1100"/>
              <a:buChar char="●"/>
              <a:defRPr sz="1100"/>
            </a:lvl7pPr>
            <a:lvl8pPr indent="-298450" lvl="7" marL="3657600" rtl="0" algn="ctr">
              <a:lnSpc>
                <a:spcPct val="100000"/>
              </a:lnSpc>
              <a:spcBef>
                <a:spcPts val="0"/>
              </a:spcBef>
              <a:spcAft>
                <a:spcPts val="0"/>
              </a:spcAft>
              <a:buSzPts val="1100"/>
              <a:buChar char="○"/>
              <a:defRPr sz="1100"/>
            </a:lvl8pPr>
            <a:lvl9pPr indent="-292100" lvl="8" marL="4114800" rtl="0" algn="ctr">
              <a:lnSpc>
                <a:spcPct val="100000"/>
              </a:lnSpc>
              <a:spcBef>
                <a:spcPts val="0"/>
              </a:spcBef>
              <a:spcAft>
                <a:spcPts val="0"/>
              </a:spcAft>
              <a:buSzPts val="1000"/>
              <a:buChar char="■"/>
              <a:defRPr sz="1000"/>
            </a:lvl9pPr>
          </a:lstStyle>
          <a:p/>
        </p:txBody>
      </p:sp>
      <p:sp>
        <p:nvSpPr>
          <p:cNvPr id="54" name="Google Shape;54;p8"/>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55" name="Google Shape;55;p8"/>
          <p:cNvCxnSpPr/>
          <p:nvPr/>
        </p:nvCxnSpPr>
        <p:spPr>
          <a:xfrm>
            <a:off x="4233900" y="1223600"/>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1">
  <p:cSld name="TITLE_AND_BODY_2">
    <p:bg>
      <p:bgPr>
        <a:solidFill>
          <a:srgbClr val="FFFFFF"/>
        </a:solidFill>
      </p:bgPr>
    </p:bg>
    <p:spTree>
      <p:nvGrpSpPr>
        <p:cNvPr id="56" name="Shape 56"/>
        <p:cNvGrpSpPr/>
        <p:nvPr/>
      </p:nvGrpSpPr>
      <p:grpSpPr>
        <a:xfrm>
          <a:off x="0" y="0"/>
          <a:ext cx="0" cy="0"/>
          <a:chOff x="0" y="0"/>
          <a:chExt cx="0" cy="0"/>
        </a:xfrm>
      </p:grpSpPr>
      <p:sp>
        <p:nvSpPr>
          <p:cNvPr id="57" name="Google Shape;57;p9"/>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400"/>
              <a:buFont typeface="Bodoni"/>
              <a:buNone/>
              <a:defRPr b="1">
                <a:latin typeface="Bodoni"/>
                <a:ea typeface="Bodoni"/>
                <a:cs typeface="Bodoni"/>
                <a:sym typeface="Bodoni"/>
              </a:defRPr>
            </a:lvl2pPr>
            <a:lvl3pPr lvl="2" rtl="0" algn="ctr">
              <a:spcBef>
                <a:spcPts val="0"/>
              </a:spcBef>
              <a:spcAft>
                <a:spcPts val="0"/>
              </a:spcAft>
              <a:buSzPts val="2400"/>
              <a:buFont typeface="Bodoni"/>
              <a:buNone/>
              <a:defRPr b="1">
                <a:latin typeface="Bodoni"/>
                <a:ea typeface="Bodoni"/>
                <a:cs typeface="Bodoni"/>
                <a:sym typeface="Bodoni"/>
              </a:defRPr>
            </a:lvl3pPr>
            <a:lvl4pPr lvl="3" rtl="0" algn="ctr">
              <a:spcBef>
                <a:spcPts val="0"/>
              </a:spcBef>
              <a:spcAft>
                <a:spcPts val="0"/>
              </a:spcAft>
              <a:buSzPts val="2400"/>
              <a:buFont typeface="Bodoni"/>
              <a:buNone/>
              <a:defRPr b="1">
                <a:latin typeface="Bodoni"/>
                <a:ea typeface="Bodoni"/>
                <a:cs typeface="Bodoni"/>
                <a:sym typeface="Bodoni"/>
              </a:defRPr>
            </a:lvl4pPr>
            <a:lvl5pPr lvl="4" rtl="0" algn="ctr">
              <a:spcBef>
                <a:spcPts val="0"/>
              </a:spcBef>
              <a:spcAft>
                <a:spcPts val="0"/>
              </a:spcAft>
              <a:buSzPts val="2400"/>
              <a:buFont typeface="Bodoni"/>
              <a:buNone/>
              <a:defRPr b="1">
                <a:latin typeface="Bodoni"/>
                <a:ea typeface="Bodoni"/>
                <a:cs typeface="Bodoni"/>
                <a:sym typeface="Bodoni"/>
              </a:defRPr>
            </a:lvl5pPr>
            <a:lvl6pPr lvl="5" rtl="0" algn="ctr">
              <a:spcBef>
                <a:spcPts val="0"/>
              </a:spcBef>
              <a:spcAft>
                <a:spcPts val="0"/>
              </a:spcAft>
              <a:buSzPts val="2400"/>
              <a:buFont typeface="Bodoni"/>
              <a:buNone/>
              <a:defRPr b="1">
                <a:latin typeface="Bodoni"/>
                <a:ea typeface="Bodoni"/>
                <a:cs typeface="Bodoni"/>
                <a:sym typeface="Bodoni"/>
              </a:defRPr>
            </a:lvl6pPr>
            <a:lvl7pPr lvl="6" rtl="0" algn="ctr">
              <a:spcBef>
                <a:spcPts val="0"/>
              </a:spcBef>
              <a:spcAft>
                <a:spcPts val="0"/>
              </a:spcAft>
              <a:buSzPts val="2400"/>
              <a:buFont typeface="Bodoni"/>
              <a:buNone/>
              <a:defRPr b="1">
                <a:latin typeface="Bodoni"/>
                <a:ea typeface="Bodoni"/>
                <a:cs typeface="Bodoni"/>
                <a:sym typeface="Bodoni"/>
              </a:defRPr>
            </a:lvl7pPr>
            <a:lvl8pPr lvl="7" rtl="0" algn="ctr">
              <a:spcBef>
                <a:spcPts val="0"/>
              </a:spcBef>
              <a:spcAft>
                <a:spcPts val="0"/>
              </a:spcAft>
              <a:buSzPts val="2400"/>
              <a:buFont typeface="Bodoni"/>
              <a:buNone/>
              <a:defRPr b="1">
                <a:latin typeface="Bodoni"/>
                <a:ea typeface="Bodoni"/>
                <a:cs typeface="Bodoni"/>
                <a:sym typeface="Bodoni"/>
              </a:defRPr>
            </a:lvl8pPr>
            <a:lvl9pPr lvl="8" rtl="0" algn="ctr">
              <a:spcBef>
                <a:spcPts val="0"/>
              </a:spcBef>
              <a:spcAft>
                <a:spcPts val="0"/>
              </a:spcAft>
              <a:buSzPts val="2400"/>
              <a:buFont typeface="Bodoni"/>
              <a:buNone/>
              <a:defRPr b="1">
                <a:latin typeface="Bodoni"/>
                <a:ea typeface="Bodoni"/>
                <a:cs typeface="Bodoni"/>
                <a:sym typeface="Bodoni"/>
              </a:defRPr>
            </a:lvl9pPr>
          </a:lstStyle>
          <a:p/>
        </p:txBody>
      </p:sp>
      <p:sp>
        <p:nvSpPr>
          <p:cNvPr id="59" name="Google Shape;59;p9"/>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60" name="Google Shape;60;p9"/>
          <p:cNvCxnSpPr/>
          <p:nvPr/>
        </p:nvCxnSpPr>
        <p:spPr>
          <a:xfrm>
            <a:off x="4233900" y="1223600"/>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TITLE_AND_BODY_1">
    <p:bg>
      <p:bgPr>
        <a:solidFill>
          <a:srgbClr val="FFFFFF"/>
        </a:solidFill>
      </p:bgPr>
    </p:bg>
    <p:spTree>
      <p:nvGrpSpPr>
        <p:cNvPr id="61" name="Shape 61"/>
        <p:cNvGrpSpPr/>
        <p:nvPr/>
      </p:nvGrpSpPr>
      <p:grpSpPr>
        <a:xfrm>
          <a:off x="0" y="0"/>
          <a:ext cx="0" cy="0"/>
          <a:chOff x="0" y="0"/>
          <a:chExt cx="0" cy="0"/>
        </a:xfrm>
      </p:grpSpPr>
      <p:sp>
        <p:nvSpPr>
          <p:cNvPr id="62" name="Google Shape;62;p10"/>
          <p:cNvSpPr txBox="1"/>
          <p:nvPr>
            <p:ph type="title"/>
          </p:nvPr>
        </p:nvSpPr>
        <p:spPr>
          <a:xfrm>
            <a:off x="4598900" y="773100"/>
            <a:ext cx="3888000" cy="1206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63" name="Google Shape;63;p1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64" name="Google Shape;64;p10"/>
          <p:cNvSpPr/>
          <p:nvPr/>
        </p:nvSpPr>
        <p:spPr>
          <a:xfrm>
            <a:off x="0" y="0"/>
            <a:ext cx="4259700" cy="5143500"/>
          </a:xfrm>
          <a:prstGeom prst="snip2DiagRect">
            <a:avLst>
              <a:gd fmla="val 0" name="adj1"/>
              <a:gd fmla="val 50000" name="adj2"/>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0"/>
          <p:cNvSpPr txBox="1"/>
          <p:nvPr>
            <p:ph idx="1" type="subTitle"/>
          </p:nvPr>
        </p:nvSpPr>
        <p:spPr>
          <a:xfrm>
            <a:off x="4598900" y="2968204"/>
            <a:ext cx="29208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 name="Google Shape;66;p10"/>
          <p:cNvCxnSpPr/>
          <p:nvPr/>
        </p:nvCxnSpPr>
        <p:spPr>
          <a:xfrm>
            <a:off x="4778200" y="2780625"/>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Ubuntu"/>
              <a:buNone/>
              <a:defRPr b="1" sz="2400">
                <a:solidFill>
                  <a:schemeClr val="dk1"/>
                </a:solidFill>
                <a:latin typeface="Ubuntu"/>
                <a:ea typeface="Ubuntu"/>
                <a:cs typeface="Ubuntu"/>
                <a:sym typeface="Ubuntu"/>
              </a:defRPr>
            </a:lvl1pPr>
            <a:lvl2pPr lvl="1"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2pPr>
            <a:lvl3pPr lvl="2"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3pPr>
            <a:lvl4pPr lvl="3"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4pPr>
            <a:lvl5pPr lvl="4"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5pPr>
            <a:lvl6pPr lvl="5"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6pPr>
            <a:lvl7pPr lvl="6"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7pPr>
            <a:lvl8pPr lvl="7"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8pPr>
            <a:lvl9pPr lvl="8"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9pPr>
          </a:lstStyle>
          <a:p/>
        </p:txBody>
      </p:sp>
      <p:sp>
        <p:nvSpPr>
          <p:cNvPr id="7" name="Google Shape;7;p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1pPr>
            <a:lvl2pPr indent="-317500" lvl="1" marL="9144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2pPr>
            <a:lvl3pPr indent="-311150" lvl="2" marL="137160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3pPr>
            <a:lvl4pPr indent="-311150" lvl="3" marL="182880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4pPr>
            <a:lvl5pPr indent="-304800" lvl="4" marL="22860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5pPr>
            <a:lvl6pPr indent="-304800" lvl="5" marL="27432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6pPr>
            <a:lvl7pPr indent="-298450" lvl="6" marL="320040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7pPr>
            <a:lvl8pPr indent="-298450" lvl="7" marL="365760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8pPr>
            <a:lvl9pPr indent="-292100" lvl="8" marL="4114800" rtl="0">
              <a:lnSpc>
                <a:spcPct val="100000"/>
              </a:lnSpc>
              <a:spcBef>
                <a:spcPts val="0"/>
              </a:spcBef>
              <a:spcAft>
                <a:spcPts val="0"/>
              </a:spcAft>
              <a:buClr>
                <a:schemeClr val="lt2"/>
              </a:buClr>
              <a:buSzPts val="1000"/>
              <a:buFont typeface="Ubuntu Light"/>
              <a:buChar char="■"/>
              <a:defRPr sz="1000">
                <a:solidFill>
                  <a:schemeClr val="lt2"/>
                </a:solidFill>
                <a:latin typeface="Ubuntu Light"/>
                <a:ea typeface="Ubuntu Light"/>
                <a:cs typeface="Ubuntu Light"/>
                <a:sym typeface="Ubuntu Light"/>
              </a:defRPr>
            </a:lvl9pPr>
          </a:lstStyle>
          <a:p/>
        </p:txBody>
      </p:sp>
      <p:sp>
        <p:nvSpPr>
          <p:cNvPr id="8" name="Google Shape;8;p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solidFill>
                  <a:schemeClr val="dk2"/>
                </a:solidFill>
                <a:latin typeface="Arvo"/>
                <a:ea typeface="Arvo"/>
                <a:cs typeface="Arvo"/>
                <a:sym typeface="Arvo"/>
              </a:defRPr>
            </a:lvl1pPr>
            <a:lvl2pPr lvl="1" rtl="0">
              <a:buNone/>
              <a:defRPr sz="1200">
                <a:solidFill>
                  <a:schemeClr val="dk2"/>
                </a:solidFill>
                <a:latin typeface="Arvo"/>
                <a:ea typeface="Arvo"/>
                <a:cs typeface="Arvo"/>
                <a:sym typeface="Arvo"/>
              </a:defRPr>
            </a:lvl2pPr>
            <a:lvl3pPr lvl="2" rtl="0">
              <a:buNone/>
              <a:defRPr sz="1200">
                <a:solidFill>
                  <a:schemeClr val="dk2"/>
                </a:solidFill>
                <a:latin typeface="Arvo"/>
                <a:ea typeface="Arvo"/>
                <a:cs typeface="Arvo"/>
                <a:sym typeface="Arvo"/>
              </a:defRPr>
            </a:lvl3pPr>
            <a:lvl4pPr lvl="3" rtl="0">
              <a:buNone/>
              <a:defRPr sz="1200">
                <a:solidFill>
                  <a:schemeClr val="dk2"/>
                </a:solidFill>
                <a:latin typeface="Arvo"/>
                <a:ea typeface="Arvo"/>
                <a:cs typeface="Arvo"/>
                <a:sym typeface="Arvo"/>
              </a:defRPr>
            </a:lvl4pPr>
            <a:lvl5pPr lvl="4" rtl="0">
              <a:buNone/>
              <a:defRPr sz="1200">
                <a:solidFill>
                  <a:schemeClr val="dk2"/>
                </a:solidFill>
                <a:latin typeface="Arvo"/>
                <a:ea typeface="Arvo"/>
                <a:cs typeface="Arvo"/>
                <a:sym typeface="Arvo"/>
              </a:defRPr>
            </a:lvl5pPr>
            <a:lvl6pPr lvl="5" rtl="0">
              <a:buNone/>
              <a:defRPr sz="1200">
                <a:solidFill>
                  <a:schemeClr val="dk2"/>
                </a:solidFill>
                <a:latin typeface="Arvo"/>
                <a:ea typeface="Arvo"/>
                <a:cs typeface="Arvo"/>
                <a:sym typeface="Arvo"/>
              </a:defRPr>
            </a:lvl6pPr>
            <a:lvl7pPr lvl="6" rtl="0">
              <a:buNone/>
              <a:defRPr sz="1200">
                <a:solidFill>
                  <a:schemeClr val="dk2"/>
                </a:solidFill>
                <a:latin typeface="Arvo"/>
                <a:ea typeface="Arvo"/>
                <a:cs typeface="Arvo"/>
                <a:sym typeface="Arvo"/>
              </a:defRPr>
            </a:lvl7pPr>
            <a:lvl8pPr lvl="7" rtl="0">
              <a:buNone/>
              <a:defRPr sz="1200">
                <a:solidFill>
                  <a:schemeClr val="dk2"/>
                </a:solidFill>
                <a:latin typeface="Arvo"/>
                <a:ea typeface="Arvo"/>
                <a:cs typeface="Arvo"/>
                <a:sym typeface="Arvo"/>
              </a:defRPr>
            </a:lvl8pPr>
            <a:lvl9pPr lvl="8" rtl="0">
              <a:buNone/>
              <a:defRPr sz="1200">
                <a:solidFill>
                  <a:schemeClr val="dk2"/>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hyperlink" Target="https://www.chicagotribune.com/news/breaking/ct-heat-wave-chicago-met-20160719-story.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hyperlink" Target="https://www.nationalgeographic.com/magazine/2018/03/bird-migration-interactive-map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hyperlink" Target="https://idpjournal.biomedcentral.com/articles/10.1186/s40249-019-0565-1" TargetMode="External"/><Relationship Id="rId4" Type="http://schemas.openxmlformats.org/officeDocument/2006/relationships/hyperlink" Target="https://idpjournal.biomedcentral.com/articles/10.1186/s40249-019-0565-1" TargetMode="External"/><Relationship Id="rId5" Type="http://schemas.openxmlformats.org/officeDocument/2006/relationships/image" Target="../media/image25.png"/><Relationship Id="rId6"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hyperlink" Target="https://www.callnorthwest.com/2020/05/how-much-does-a-mosquito-treatment-cost/" TargetMode="External"/><Relationship Id="rId4" Type="http://schemas.openxmlformats.org/officeDocument/2006/relationships/hyperlink" Target="https://bmcinfectdis.biomedcentral.com/articles/10.1186/s12879-019-4596-9"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hyperlink" Target="https://www.nea.gov.sg/our-services/pest-control/mosquito-control/mosquito-control-in-condominium-estates" TargetMode="External"/><Relationship Id="rId4" Type="http://schemas.openxmlformats.org/officeDocument/2006/relationships/hyperlink" Target="https://dronelife.com/2020/02/07/using-drones-to-combat-the-deadliest-animal-on-the-planet-the-mosquito/"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hyperlink" Target="https://www.nationalgeographic.com/magazine/2018/03/bird-migration-interactive-maps/" TargetMode="External"/><Relationship Id="rId5" Type="http://schemas.openxmlformats.org/officeDocument/2006/relationships/image" Target="../media/image10.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 Id="rId3"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11.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 Id="rId3"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 Id="rId3"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 Id="rId3"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5.xml"/><Relationship Id="rId3" Type="http://schemas.openxmlformats.org/officeDocument/2006/relationships/image" Target="../media/image30.png"/><Relationship Id="rId4" Type="http://schemas.openxmlformats.org/officeDocument/2006/relationships/hyperlink" Target="https://news.wisc.edu/do-chicagos-suburbs-hold-the-key-to-understanding-west-nile-viru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txBox="1"/>
          <p:nvPr>
            <p:ph type="ctrTitle"/>
          </p:nvPr>
        </p:nvSpPr>
        <p:spPr>
          <a:xfrm>
            <a:off x="1610650" y="1856275"/>
            <a:ext cx="6157800" cy="8757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t>West Nile Virus in Chicago</a:t>
            </a:r>
            <a:endParaRPr i="1">
              <a:solidFill>
                <a:srgbClr val="434343"/>
              </a:solidFill>
            </a:endParaRPr>
          </a:p>
        </p:txBody>
      </p:sp>
      <p:sp>
        <p:nvSpPr>
          <p:cNvPr id="185" name="Google Shape;185;p28"/>
          <p:cNvSpPr txBox="1"/>
          <p:nvPr/>
        </p:nvSpPr>
        <p:spPr>
          <a:xfrm>
            <a:off x="1610650" y="1220000"/>
            <a:ext cx="4004400" cy="658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800">
                <a:solidFill>
                  <a:srgbClr val="434343"/>
                </a:solidFill>
                <a:latin typeface="Ubuntu Light"/>
                <a:ea typeface="Ubuntu Light"/>
                <a:cs typeface="Ubuntu Light"/>
                <a:sym typeface="Ubuntu Light"/>
              </a:rPr>
              <a:t>Predictive Analytics on</a:t>
            </a:r>
            <a:endParaRPr sz="1800">
              <a:solidFill>
                <a:srgbClr val="434343"/>
              </a:solidFill>
              <a:latin typeface="Ubuntu Light"/>
              <a:ea typeface="Ubuntu Light"/>
              <a:cs typeface="Ubuntu Light"/>
              <a:sym typeface="Ubuntu Light"/>
            </a:endParaRPr>
          </a:p>
        </p:txBody>
      </p:sp>
      <p:sp>
        <p:nvSpPr>
          <p:cNvPr id="186" name="Google Shape;186;p28"/>
          <p:cNvSpPr txBox="1"/>
          <p:nvPr>
            <p:ph idx="4294967295" type="body"/>
          </p:nvPr>
        </p:nvSpPr>
        <p:spPr>
          <a:xfrm>
            <a:off x="4872050" y="3765975"/>
            <a:ext cx="3790500" cy="420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sz="1200">
              <a:solidFill>
                <a:srgbClr val="434343"/>
              </a:solidFill>
            </a:endParaRPr>
          </a:p>
          <a:p>
            <a:pPr indent="0" lvl="0" marL="0" rtl="0" algn="r">
              <a:spcBef>
                <a:spcPts val="0"/>
              </a:spcBef>
              <a:spcAft>
                <a:spcPts val="0"/>
              </a:spcAft>
              <a:buClr>
                <a:schemeClr val="dk1"/>
              </a:buClr>
              <a:buSzPts val="1100"/>
              <a:buFont typeface="Arial"/>
              <a:buNone/>
            </a:pPr>
            <a:r>
              <a:rPr lang="es" sz="1200">
                <a:solidFill>
                  <a:srgbClr val="434343"/>
                </a:solidFill>
              </a:rPr>
              <a:t>Project team: </a:t>
            </a:r>
            <a:endParaRPr sz="1200">
              <a:solidFill>
                <a:srgbClr val="434343"/>
              </a:solidFill>
            </a:endParaRPr>
          </a:p>
          <a:p>
            <a:pPr indent="0" lvl="0" marL="0" rtl="0" algn="r">
              <a:spcBef>
                <a:spcPts val="0"/>
              </a:spcBef>
              <a:spcAft>
                <a:spcPts val="0"/>
              </a:spcAft>
              <a:buClr>
                <a:schemeClr val="dk1"/>
              </a:buClr>
              <a:buSzPts val="1100"/>
              <a:buFont typeface="Arial"/>
              <a:buNone/>
            </a:pPr>
            <a:r>
              <a:rPr lang="es" sz="1200">
                <a:solidFill>
                  <a:srgbClr val="434343"/>
                </a:solidFill>
              </a:rPr>
              <a:t>Asyraf, Ben D, Jack, Sahaj</a:t>
            </a:r>
            <a:endParaRPr sz="1200">
              <a:solidFill>
                <a:srgbClr val="43434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7"/>
          <p:cNvPicPr preferRelativeResize="0"/>
          <p:nvPr/>
        </p:nvPicPr>
        <p:blipFill rotWithShape="1">
          <a:blip r:embed="rId3">
            <a:alphaModFix/>
          </a:blip>
          <a:srcRect b="8945" l="0" r="0" t="7922"/>
          <a:stretch/>
        </p:blipFill>
        <p:spPr>
          <a:xfrm>
            <a:off x="4859988" y="413988"/>
            <a:ext cx="3629036" cy="4221753"/>
          </a:xfrm>
          <a:prstGeom prst="rect">
            <a:avLst/>
          </a:prstGeom>
          <a:noFill/>
          <a:ln>
            <a:noFill/>
          </a:ln>
        </p:spPr>
      </p:pic>
      <p:pic>
        <p:nvPicPr>
          <p:cNvPr id="292" name="Google Shape;292;p37"/>
          <p:cNvPicPr preferRelativeResize="0"/>
          <p:nvPr/>
        </p:nvPicPr>
        <p:blipFill rotWithShape="1">
          <a:blip r:embed="rId4">
            <a:alphaModFix/>
          </a:blip>
          <a:srcRect b="8945" l="0" r="0" t="7922"/>
          <a:stretch/>
        </p:blipFill>
        <p:spPr>
          <a:xfrm>
            <a:off x="628900" y="414013"/>
            <a:ext cx="3629011" cy="42217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2"/>
                                        </p:tgtEl>
                                        <p:attrNameLst>
                                          <p:attrName>style.visibility</p:attrName>
                                        </p:attrNameLst>
                                      </p:cBhvr>
                                      <p:to>
                                        <p:strVal val="visible"/>
                                      </p:to>
                                    </p:set>
                                    <p:anim calcmode="lin" valueType="num">
                                      <p:cBhvr additive="base">
                                        <p:cTn dur="500"/>
                                        <p:tgtEl>
                                          <p:spTgt spid="29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91"/>
                                        </p:tgtEl>
                                        <p:attrNameLst>
                                          <p:attrName>style.visibility</p:attrName>
                                        </p:attrNameLst>
                                      </p:cBhvr>
                                      <p:to>
                                        <p:strVal val="visible"/>
                                      </p:to>
                                    </p:set>
                                    <p:anim calcmode="lin" valueType="num">
                                      <p:cBhvr additive="base">
                                        <p:cTn dur="500"/>
                                        <p:tgtEl>
                                          <p:spTgt spid="29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8"/>
          <p:cNvSpPr txBox="1"/>
          <p:nvPr>
            <p:ph type="title"/>
          </p:nvPr>
        </p:nvSpPr>
        <p:spPr>
          <a:xfrm>
            <a:off x="783525" y="621500"/>
            <a:ext cx="76182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400"/>
              <a:t>Only </a:t>
            </a:r>
            <a:r>
              <a:rPr lang="es"/>
              <a:t>2</a:t>
            </a:r>
            <a:r>
              <a:rPr lang="es" sz="2400"/>
              <a:t> out of 6 species sampled carry the virus</a:t>
            </a:r>
            <a:endParaRPr sz="2400">
              <a:solidFill>
                <a:srgbClr val="434343"/>
              </a:solidFill>
            </a:endParaRPr>
          </a:p>
        </p:txBody>
      </p:sp>
      <p:sp>
        <p:nvSpPr>
          <p:cNvPr id="298" name="Google Shape;298;p38"/>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solidFill>
                  <a:srgbClr val="FFFFFF"/>
                </a:solidFill>
              </a:rPr>
              <a:t>‹#›</a:t>
            </a:fld>
            <a:endParaRPr>
              <a:solidFill>
                <a:srgbClr val="FFFFFF"/>
              </a:solidFill>
            </a:endParaRPr>
          </a:p>
        </p:txBody>
      </p:sp>
      <p:pic>
        <p:nvPicPr>
          <p:cNvPr id="299" name="Google Shape;299;p38"/>
          <p:cNvPicPr preferRelativeResize="0"/>
          <p:nvPr/>
        </p:nvPicPr>
        <p:blipFill>
          <a:blip r:embed="rId3">
            <a:alphaModFix/>
          </a:blip>
          <a:stretch>
            <a:fillRect/>
          </a:stretch>
        </p:blipFill>
        <p:spPr>
          <a:xfrm>
            <a:off x="1508200" y="1140800"/>
            <a:ext cx="5765876" cy="3473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9"/>
          <p:cNvSpPr txBox="1"/>
          <p:nvPr>
            <p:ph type="title"/>
          </p:nvPr>
        </p:nvSpPr>
        <p:spPr>
          <a:xfrm>
            <a:off x="626079" y="980260"/>
            <a:ext cx="3571500" cy="57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WNV seems to follow a pattern with spikes mid-year</a:t>
            </a:r>
            <a:endParaRPr b="1"/>
          </a:p>
        </p:txBody>
      </p:sp>
      <p:sp>
        <p:nvSpPr>
          <p:cNvPr id="305" name="Google Shape;305;p39"/>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fld id="{00000000-1234-1234-1234-123412341234}" type="slidenum">
              <a:rPr lang="es">
                <a:solidFill>
                  <a:srgbClr val="B7B7B7"/>
                </a:solidFill>
              </a:rPr>
              <a:t>‹#›</a:t>
            </a:fld>
            <a:endParaRPr>
              <a:solidFill>
                <a:srgbClr val="B7B7B7"/>
              </a:solidFill>
            </a:endParaRPr>
          </a:p>
        </p:txBody>
      </p:sp>
      <p:sp>
        <p:nvSpPr>
          <p:cNvPr id="306" name="Google Shape;306;p39"/>
          <p:cNvSpPr txBox="1"/>
          <p:nvPr>
            <p:ph idx="2" type="subTitle"/>
          </p:nvPr>
        </p:nvSpPr>
        <p:spPr>
          <a:xfrm>
            <a:off x="5079300" y="436750"/>
            <a:ext cx="3606600" cy="2597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666666"/>
              </a:buClr>
              <a:buSzPts val="1400"/>
              <a:buChar char="●"/>
            </a:pPr>
            <a:r>
              <a:rPr lang="es">
                <a:solidFill>
                  <a:srgbClr val="666666"/>
                </a:solidFill>
              </a:rPr>
              <a:t>The presence of WNV in mosquitoes spikes in August.</a:t>
            </a:r>
            <a:br>
              <a:rPr lang="es">
                <a:solidFill>
                  <a:srgbClr val="666666"/>
                </a:solidFill>
              </a:rPr>
            </a:br>
            <a:endParaRPr>
              <a:solidFill>
                <a:srgbClr val="666666"/>
              </a:solidFill>
            </a:endParaRPr>
          </a:p>
          <a:p>
            <a:pPr indent="-317500" lvl="0" marL="457200" rtl="0" algn="l">
              <a:lnSpc>
                <a:spcPct val="100000"/>
              </a:lnSpc>
              <a:spcBef>
                <a:spcPts val="0"/>
              </a:spcBef>
              <a:spcAft>
                <a:spcPts val="0"/>
              </a:spcAft>
              <a:buClr>
                <a:srgbClr val="666666"/>
              </a:buClr>
              <a:buSzPts val="1400"/>
              <a:buChar char="●"/>
            </a:pPr>
            <a:r>
              <a:rPr lang="es">
                <a:solidFill>
                  <a:srgbClr val="666666"/>
                </a:solidFill>
              </a:rPr>
              <a:t>2013 stands out with the highest number of WNV incidences </a:t>
            </a:r>
            <a:endParaRPr>
              <a:solidFill>
                <a:srgbClr val="666666"/>
              </a:solidFill>
            </a:endParaRPr>
          </a:p>
          <a:p>
            <a:pPr indent="-317500" lvl="1" marL="914400" rtl="0" algn="l">
              <a:lnSpc>
                <a:spcPct val="100000"/>
              </a:lnSpc>
              <a:spcBef>
                <a:spcPts val="0"/>
              </a:spcBef>
              <a:spcAft>
                <a:spcPts val="0"/>
              </a:spcAft>
              <a:buClr>
                <a:srgbClr val="666666"/>
              </a:buClr>
              <a:buSzPts val="1400"/>
              <a:buChar char="○"/>
            </a:pPr>
            <a:r>
              <a:rPr lang="es">
                <a:solidFill>
                  <a:srgbClr val="666666"/>
                </a:solidFill>
              </a:rPr>
              <a:t>Simply a coincidence that Chicago went through a large heat wave* in 2013?</a:t>
            </a:r>
            <a:br>
              <a:rPr lang="es">
                <a:solidFill>
                  <a:srgbClr val="666666"/>
                </a:solidFill>
              </a:rPr>
            </a:br>
            <a:endParaRPr>
              <a:solidFill>
                <a:srgbClr val="666666"/>
              </a:solidFill>
            </a:endParaRPr>
          </a:p>
          <a:p>
            <a:pPr indent="-317500" lvl="0" marL="457200" rtl="0" algn="l">
              <a:lnSpc>
                <a:spcPct val="100000"/>
              </a:lnSpc>
              <a:spcBef>
                <a:spcPts val="0"/>
              </a:spcBef>
              <a:spcAft>
                <a:spcPts val="0"/>
              </a:spcAft>
              <a:buClr>
                <a:srgbClr val="666666"/>
              </a:buClr>
              <a:buSzPts val="1400"/>
              <a:buChar char="●"/>
            </a:pPr>
            <a:r>
              <a:rPr lang="es">
                <a:solidFill>
                  <a:srgbClr val="666666"/>
                </a:solidFill>
              </a:rPr>
              <a:t>2009 has the lowest number of WNV cases - probably due to the temperature, as it ranked the 30th </a:t>
            </a:r>
            <a:r>
              <a:rPr lang="es">
                <a:solidFill>
                  <a:srgbClr val="666666"/>
                </a:solidFill>
              </a:rPr>
              <a:t>coldest</a:t>
            </a:r>
            <a:r>
              <a:rPr lang="es">
                <a:solidFill>
                  <a:srgbClr val="666666"/>
                </a:solidFill>
              </a:rPr>
              <a:t> August on record.</a:t>
            </a:r>
            <a:br>
              <a:rPr lang="es">
                <a:solidFill>
                  <a:srgbClr val="666666"/>
                </a:solidFill>
              </a:rPr>
            </a:br>
            <a:endParaRPr>
              <a:solidFill>
                <a:srgbClr val="666666"/>
              </a:solidFill>
            </a:endParaRPr>
          </a:p>
          <a:p>
            <a:pPr indent="-317500" lvl="0" marL="457200" rtl="0" algn="l">
              <a:lnSpc>
                <a:spcPct val="100000"/>
              </a:lnSpc>
              <a:spcBef>
                <a:spcPts val="0"/>
              </a:spcBef>
              <a:spcAft>
                <a:spcPts val="0"/>
              </a:spcAft>
              <a:buClr>
                <a:srgbClr val="666666"/>
              </a:buClr>
              <a:buSzPts val="1400"/>
              <a:buChar char="●"/>
            </a:pPr>
            <a:r>
              <a:rPr lang="es">
                <a:solidFill>
                  <a:srgbClr val="666666"/>
                </a:solidFill>
              </a:rPr>
              <a:t>Ultimately, the higher number points to an increase in temperature during the July - September period.</a:t>
            </a:r>
            <a:endParaRPr>
              <a:solidFill>
                <a:srgbClr val="666666"/>
              </a:solidFill>
            </a:endParaRPr>
          </a:p>
          <a:p>
            <a:pPr indent="-317500" lvl="1" marL="914400" rtl="0" algn="l">
              <a:lnSpc>
                <a:spcPct val="100000"/>
              </a:lnSpc>
              <a:spcBef>
                <a:spcPts val="0"/>
              </a:spcBef>
              <a:spcAft>
                <a:spcPts val="0"/>
              </a:spcAft>
              <a:buClr>
                <a:srgbClr val="666666"/>
              </a:buClr>
              <a:buSzPts val="1400"/>
              <a:buChar char="○"/>
            </a:pPr>
            <a:r>
              <a:rPr lang="es">
                <a:solidFill>
                  <a:srgbClr val="666666"/>
                </a:solidFill>
              </a:rPr>
              <a:t>Positively correlated to temperature</a:t>
            </a:r>
            <a:endParaRPr>
              <a:solidFill>
                <a:srgbClr val="666666"/>
              </a:solidFill>
            </a:endParaRPr>
          </a:p>
        </p:txBody>
      </p:sp>
      <p:pic>
        <p:nvPicPr>
          <p:cNvPr id="307" name="Google Shape;307;p39"/>
          <p:cNvPicPr preferRelativeResize="0"/>
          <p:nvPr/>
        </p:nvPicPr>
        <p:blipFill>
          <a:blip r:embed="rId3">
            <a:alphaModFix/>
          </a:blip>
          <a:stretch>
            <a:fillRect/>
          </a:stretch>
        </p:blipFill>
        <p:spPr>
          <a:xfrm>
            <a:off x="152400" y="2024876"/>
            <a:ext cx="4280901" cy="2724200"/>
          </a:xfrm>
          <a:prstGeom prst="rect">
            <a:avLst/>
          </a:prstGeom>
          <a:noFill/>
          <a:ln>
            <a:noFill/>
          </a:ln>
        </p:spPr>
      </p:pic>
      <p:sp>
        <p:nvSpPr>
          <p:cNvPr id="308" name="Google Shape;308;p39"/>
          <p:cNvSpPr txBox="1"/>
          <p:nvPr/>
        </p:nvSpPr>
        <p:spPr>
          <a:xfrm>
            <a:off x="4971450" y="4453150"/>
            <a:ext cx="38223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700"/>
              <a:t>*</a:t>
            </a:r>
            <a:r>
              <a:rPr lang="es" sz="700"/>
              <a:t>Source: </a:t>
            </a:r>
            <a:r>
              <a:rPr lang="es" sz="700" u="sng">
                <a:solidFill>
                  <a:schemeClr val="hlink"/>
                </a:solidFill>
                <a:hlinkClick r:id="rId4"/>
              </a:rPr>
              <a:t>https://www.chicagotribune.com/news/breaking/ct-heat-wave-chicago-met-20160719-story.html</a:t>
            </a:r>
            <a:endParaRPr sz="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0"/>
          <p:cNvSpPr txBox="1"/>
          <p:nvPr>
            <p:ph type="title"/>
          </p:nvPr>
        </p:nvSpPr>
        <p:spPr>
          <a:xfrm>
            <a:off x="626079" y="980260"/>
            <a:ext cx="3571500" cy="57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August appears to be the month with highest incidence of WNV</a:t>
            </a:r>
            <a:endParaRPr b="1"/>
          </a:p>
        </p:txBody>
      </p:sp>
      <p:sp>
        <p:nvSpPr>
          <p:cNvPr id="314" name="Google Shape;314;p4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fld id="{00000000-1234-1234-1234-123412341234}" type="slidenum">
              <a:rPr lang="es">
                <a:solidFill>
                  <a:srgbClr val="B7B7B7"/>
                </a:solidFill>
              </a:rPr>
              <a:t>‹#›</a:t>
            </a:fld>
            <a:endParaRPr>
              <a:solidFill>
                <a:srgbClr val="B7B7B7"/>
              </a:solidFill>
            </a:endParaRPr>
          </a:p>
        </p:txBody>
      </p:sp>
      <p:sp>
        <p:nvSpPr>
          <p:cNvPr id="315" name="Google Shape;315;p40"/>
          <p:cNvSpPr txBox="1"/>
          <p:nvPr>
            <p:ph idx="2" type="subTitle"/>
          </p:nvPr>
        </p:nvSpPr>
        <p:spPr>
          <a:xfrm>
            <a:off x="5079304" y="907950"/>
            <a:ext cx="3606600" cy="19419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666666"/>
              </a:buClr>
              <a:buSzPts val="1400"/>
              <a:buChar char="●"/>
            </a:pPr>
            <a:r>
              <a:rPr lang="es">
                <a:solidFill>
                  <a:srgbClr val="666666"/>
                </a:solidFill>
              </a:rPr>
              <a:t>Not surprising that the presence of WNV in mosquitoes is the highest in August.</a:t>
            </a:r>
            <a:br>
              <a:rPr lang="es">
                <a:solidFill>
                  <a:srgbClr val="666666"/>
                </a:solidFill>
              </a:rPr>
            </a:br>
            <a:endParaRPr>
              <a:solidFill>
                <a:srgbClr val="666666"/>
              </a:solidFill>
            </a:endParaRPr>
          </a:p>
          <a:p>
            <a:pPr indent="-317500" lvl="0" marL="457200" rtl="0" algn="l">
              <a:lnSpc>
                <a:spcPct val="100000"/>
              </a:lnSpc>
              <a:spcBef>
                <a:spcPts val="0"/>
              </a:spcBef>
              <a:spcAft>
                <a:spcPts val="0"/>
              </a:spcAft>
              <a:buClr>
                <a:srgbClr val="666666"/>
              </a:buClr>
              <a:buSzPts val="1400"/>
              <a:buChar char="●"/>
            </a:pPr>
            <a:r>
              <a:rPr lang="es">
                <a:solidFill>
                  <a:srgbClr val="666666"/>
                </a:solidFill>
              </a:rPr>
              <a:t>June and July are the peculiar months as the presence of WNV are disproportionate to the number of </a:t>
            </a:r>
            <a:br>
              <a:rPr lang="es">
                <a:solidFill>
                  <a:srgbClr val="666666"/>
                </a:solidFill>
              </a:rPr>
            </a:br>
            <a:r>
              <a:rPr lang="es">
                <a:solidFill>
                  <a:srgbClr val="666666"/>
                </a:solidFill>
              </a:rPr>
              <a:t>mosquitoes present.</a:t>
            </a:r>
            <a:endParaRPr>
              <a:solidFill>
                <a:srgbClr val="666666"/>
              </a:solidFill>
            </a:endParaRPr>
          </a:p>
          <a:p>
            <a:pPr indent="-317500" lvl="1" marL="914400" rtl="0" algn="l">
              <a:lnSpc>
                <a:spcPct val="100000"/>
              </a:lnSpc>
              <a:spcBef>
                <a:spcPts val="0"/>
              </a:spcBef>
              <a:spcAft>
                <a:spcPts val="0"/>
              </a:spcAft>
              <a:buClr>
                <a:srgbClr val="666666"/>
              </a:buClr>
              <a:buSzPts val="1400"/>
              <a:buChar char="○"/>
            </a:pPr>
            <a:r>
              <a:rPr lang="es">
                <a:solidFill>
                  <a:srgbClr val="666666"/>
                </a:solidFill>
              </a:rPr>
              <a:t>Existence of external factors ( </a:t>
            </a:r>
            <a:br>
              <a:rPr lang="es">
                <a:solidFill>
                  <a:srgbClr val="666666"/>
                </a:solidFill>
              </a:rPr>
            </a:br>
            <a:r>
              <a:rPr lang="es">
                <a:solidFill>
                  <a:srgbClr val="666666"/>
                </a:solidFill>
              </a:rPr>
              <a:t>birds migration pattern in </a:t>
            </a:r>
            <a:br>
              <a:rPr lang="es">
                <a:solidFill>
                  <a:srgbClr val="666666"/>
                </a:solidFill>
              </a:rPr>
            </a:br>
            <a:r>
              <a:rPr lang="es">
                <a:solidFill>
                  <a:srgbClr val="666666"/>
                </a:solidFill>
              </a:rPr>
              <a:t>North America*)?</a:t>
            </a:r>
            <a:endParaRPr>
              <a:solidFill>
                <a:srgbClr val="666666"/>
              </a:solidFill>
            </a:endParaRPr>
          </a:p>
          <a:p>
            <a:pPr indent="-317500" lvl="1" marL="914400" rtl="0" algn="l">
              <a:lnSpc>
                <a:spcPct val="100000"/>
              </a:lnSpc>
              <a:spcBef>
                <a:spcPts val="0"/>
              </a:spcBef>
              <a:spcAft>
                <a:spcPts val="0"/>
              </a:spcAft>
              <a:buClr>
                <a:srgbClr val="666666"/>
              </a:buClr>
              <a:buSzPts val="1400"/>
              <a:buChar char="○"/>
            </a:pPr>
            <a:r>
              <a:rPr lang="es">
                <a:solidFill>
                  <a:srgbClr val="666666"/>
                </a:solidFill>
              </a:rPr>
              <a:t>Lag period of a month for mosquitoes to interact with virus. (incubation period)?</a:t>
            </a:r>
            <a:endParaRPr>
              <a:solidFill>
                <a:srgbClr val="666666"/>
              </a:solidFill>
            </a:endParaRPr>
          </a:p>
        </p:txBody>
      </p:sp>
      <p:pic>
        <p:nvPicPr>
          <p:cNvPr id="316" name="Google Shape;316;p40"/>
          <p:cNvPicPr preferRelativeResize="0"/>
          <p:nvPr/>
        </p:nvPicPr>
        <p:blipFill rotWithShape="1">
          <a:blip r:embed="rId3">
            <a:alphaModFix/>
          </a:blip>
          <a:srcRect b="0" l="0" r="0" t="6235"/>
          <a:stretch/>
        </p:blipFill>
        <p:spPr>
          <a:xfrm>
            <a:off x="626063" y="1772225"/>
            <a:ext cx="3416675" cy="3074523"/>
          </a:xfrm>
          <a:prstGeom prst="rect">
            <a:avLst/>
          </a:prstGeom>
          <a:noFill/>
          <a:ln>
            <a:noFill/>
          </a:ln>
        </p:spPr>
      </p:pic>
      <p:sp>
        <p:nvSpPr>
          <p:cNvPr id="317" name="Google Shape;317;p40"/>
          <p:cNvSpPr txBox="1"/>
          <p:nvPr/>
        </p:nvSpPr>
        <p:spPr>
          <a:xfrm>
            <a:off x="4971450" y="4749900"/>
            <a:ext cx="38223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700"/>
              <a:t>*Source: </a:t>
            </a:r>
            <a:endParaRPr sz="700"/>
          </a:p>
          <a:p>
            <a:pPr indent="0" lvl="0" marL="0" rtl="0" algn="ctr">
              <a:spcBef>
                <a:spcPts val="0"/>
              </a:spcBef>
              <a:spcAft>
                <a:spcPts val="0"/>
              </a:spcAft>
              <a:buNone/>
            </a:pPr>
            <a:r>
              <a:rPr lang="es" sz="700" u="sng">
                <a:solidFill>
                  <a:schemeClr val="hlink"/>
                </a:solidFill>
                <a:hlinkClick r:id="rId4"/>
              </a:rPr>
              <a:t>https://www.nationalgeographic.com/magazine/2018/03/bird-migration-interactive-maps/</a:t>
            </a:r>
            <a:r>
              <a:rPr lang="es" sz="700"/>
              <a:t> </a:t>
            </a:r>
            <a:endParaRPr sz="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1"/>
          <p:cNvSpPr txBox="1"/>
          <p:nvPr>
            <p:ph type="title"/>
          </p:nvPr>
        </p:nvSpPr>
        <p:spPr>
          <a:xfrm>
            <a:off x="762900" y="869000"/>
            <a:ext cx="76182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There is a positive relationship between WNV and humidity/ temperature</a:t>
            </a:r>
            <a:endParaRPr b="1"/>
          </a:p>
        </p:txBody>
      </p:sp>
      <p:sp>
        <p:nvSpPr>
          <p:cNvPr id="323" name="Google Shape;323;p4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solidFill>
                  <a:srgbClr val="FFFFFF"/>
                </a:solidFill>
              </a:rPr>
              <a:t>‹#›</a:t>
            </a:fld>
            <a:endParaRPr>
              <a:solidFill>
                <a:srgbClr val="FFFFFF"/>
              </a:solidFill>
            </a:endParaRPr>
          </a:p>
        </p:txBody>
      </p:sp>
      <p:pic>
        <p:nvPicPr>
          <p:cNvPr id="324" name="Google Shape;324;p41"/>
          <p:cNvPicPr preferRelativeResize="0"/>
          <p:nvPr/>
        </p:nvPicPr>
        <p:blipFill>
          <a:blip r:embed="rId3">
            <a:alphaModFix/>
          </a:blip>
          <a:stretch>
            <a:fillRect/>
          </a:stretch>
        </p:blipFill>
        <p:spPr>
          <a:xfrm>
            <a:off x="593600" y="1382885"/>
            <a:ext cx="3615326" cy="3280339"/>
          </a:xfrm>
          <a:prstGeom prst="rect">
            <a:avLst/>
          </a:prstGeom>
          <a:noFill/>
          <a:ln>
            <a:noFill/>
          </a:ln>
        </p:spPr>
      </p:pic>
      <p:pic>
        <p:nvPicPr>
          <p:cNvPr id="325" name="Google Shape;325;p41"/>
          <p:cNvPicPr preferRelativeResize="0"/>
          <p:nvPr/>
        </p:nvPicPr>
        <p:blipFill>
          <a:blip r:embed="rId4">
            <a:alphaModFix/>
          </a:blip>
          <a:stretch>
            <a:fillRect/>
          </a:stretch>
        </p:blipFill>
        <p:spPr>
          <a:xfrm>
            <a:off x="4592701" y="1395833"/>
            <a:ext cx="3615325" cy="32544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4"/>
                                        </p:tgtEl>
                                        <p:attrNameLst>
                                          <p:attrName>style.visibility</p:attrName>
                                        </p:attrNameLst>
                                      </p:cBhvr>
                                      <p:to>
                                        <p:strVal val="visible"/>
                                      </p:to>
                                    </p:set>
                                    <p:anim calcmode="lin" valueType="num">
                                      <p:cBhvr additive="base">
                                        <p:cTn dur="500"/>
                                        <p:tgtEl>
                                          <p:spTgt spid="32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25"/>
                                        </p:tgtEl>
                                        <p:attrNameLst>
                                          <p:attrName>style.visibility</p:attrName>
                                        </p:attrNameLst>
                                      </p:cBhvr>
                                      <p:to>
                                        <p:strVal val="visible"/>
                                      </p:to>
                                    </p:set>
                                    <p:anim calcmode="lin" valueType="num">
                                      <p:cBhvr additive="base">
                                        <p:cTn dur="500"/>
                                        <p:tgtEl>
                                          <p:spTgt spid="32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2"/>
          <p:cNvSpPr txBox="1"/>
          <p:nvPr>
            <p:ph type="title"/>
          </p:nvPr>
        </p:nvSpPr>
        <p:spPr>
          <a:xfrm>
            <a:off x="762900" y="870225"/>
            <a:ext cx="76182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Spraying seems to have a </a:t>
            </a:r>
            <a:r>
              <a:rPr lang="es"/>
              <a:t>negligible</a:t>
            </a:r>
            <a:r>
              <a:rPr lang="es"/>
              <a:t> effect- are there avenues for improvement?</a:t>
            </a:r>
            <a:endParaRPr/>
          </a:p>
        </p:txBody>
      </p:sp>
      <p:pic>
        <p:nvPicPr>
          <p:cNvPr id="331" name="Google Shape;331;p42"/>
          <p:cNvPicPr preferRelativeResize="0"/>
          <p:nvPr/>
        </p:nvPicPr>
        <p:blipFill>
          <a:blip r:embed="rId3">
            <a:alphaModFix/>
          </a:blip>
          <a:stretch>
            <a:fillRect/>
          </a:stretch>
        </p:blipFill>
        <p:spPr>
          <a:xfrm>
            <a:off x="930800" y="2880212"/>
            <a:ext cx="4460700" cy="1754113"/>
          </a:xfrm>
          <a:prstGeom prst="rect">
            <a:avLst/>
          </a:prstGeom>
          <a:noFill/>
          <a:ln>
            <a:noFill/>
          </a:ln>
        </p:spPr>
      </p:pic>
      <p:pic>
        <p:nvPicPr>
          <p:cNvPr id="332" name="Google Shape;332;p42"/>
          <p:cNvPicPr preferRelativeResize="0"/>
          <p:nvPr/>
        </p:nvPicPr>
        <p:blipFill>
          <a:blip r:embed="rId4">
            <a:alphaModFix/>
          </a:blip>
          <a:stretch>
            <a:fillRect/>
          </a:stretch>
        </p:blipFill>
        <p:spPr>
          <a:xfrm>
            <a:off x="1013859" y="1171775"/>
            <a:ext cx="4294584" cy="1708437"/>
          </a:xfrm>
          <a:prstGeom prst="rect">
            <a:avLst/>
          </a:prstGeom>
          <a:noFill/>
          <a:ln>
            <a:noFill/>
          </a:ln>
        </p:spPr>
      </p:pic>
      <p:sp>
        <p:nvSpPr>
          <p:cNvPr id="333" name="Google Shape;333;p42"/>
          <p:cNvSpPr txBox="1"/>
          <p:nvPr/>
        </p:nvSpPr>
        <p:spPr>
          <a:xfrm>
            <a:off x="5822825" y="1293350"/>
            <a:ext cx="2558400" cy="20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Ubuntu Light"/>
                <a:ea typeface="Ubuntu Light"/>
                <a:cs typeface="Ubuntu Light"/>
                <a:sym typeface="Ubuntu Light"/>
              </a:rPr>
              <a:t>Spraying appears to reduce number of mosquitoes but not the virus incidence. </a:t>
            </a:r>
            <a:endParaRPr>
              <a:latin typeface="Ubuntu Light"/>
              <a:ea typeface="Ubuntu Light"/>
              <a:cs typeface="Ubuntu Light"/>
              <a:sym typeface="Ubuntu Light"/>
            </a:endParaRPr>
          </a:p>
          <a:p>
            <a:pPr indent="0" lvl="0" marL="0" rtl="0" algn="l">
              <a:spcBef>
                <a:spcPts val="0"/>
              </a:spcBef>
              <a:spcAft>
                <a:spcPts val="0"/>
              </a:spcAft>
              <a:buNone/>
            </a:pPr>
            <a:r>
              <a:t/>
            </a:r>
            <a:endParaRPr>
              <a:latin typeface="Ubuntu Light"/>
              <a:ea typeface="Ubuntu Light"/>
              <a:cs typeface="Ubuntu Light"/>
              <a:sym typeface="Ubuntu Light"/>
            </a:endParaRPr>
          </a:p>
          <a:p>
            <a:pPr indent="0" lvl="0" marL="0" rtl="0" algn="l">
              <a:spcBef>
                <a:spcPts val="0"/>
              </a:spcBef>
              <a:spcAft>
                <a:spcPts val="0"/>
              </a:spcAft>
              <a:buNone/>
            </a:pPr>
            <a:r>
              <a:rPr lang="es">
                <a:latin typeface="Ubuntu Light"/>
                <a:ea typeface="Ubuntu Light"/>
                <a:cs typeface="Ubuntu Light"/>
                <a:sym typeface="Ubuntu Light"/>
              </a:rPr>
              <a:t>Possible</a:t>
            </a:r>
            <a:r>
              <a:rPr lang="es">
                <a:latin typeface="Ubuntu Light"/>
                <a:ea typeface="Ubuntu Light"/>
                <a:cs typeface="Ubuntu Light"/>
                <a:sym typeface="Ubuntu Light"/>
              </a:rPr>
              <a:t> hypotheses for this -</a:t>
            </a:r>
            <a:endParaRPr>
              <a:latin typeface="Ubuntu Light"/>
              <a:ea typeface="Ubuntu Light"/>
              <a:cs typeface="Ubuntu Light"/>
              <a:sym typeface="Ubuntu Light"/>
            </a:endParaRPr>
          </a:p>
          <a:p>
            <a:pPr indent="0" lvl="0" marL="0" rtl="0" algn="l">
              <a:spcBef>
                <a:spcPts val="0"/>
              </a:spcBef>
              <a:spcAft>
                <a:spcPts val="0"/>
              </a:spcAft>
              <a:buNone/>
            </a:pPr>
            <a:r>
              <a:rPr lang="es">
                <a:latin typeface="Ubuntu Light"/>
                <a:ea typeface="Ubuntu Light"/>
                <a:cs typeface="Ubuntu Light"/>
                <a:sym typeface="Ubuntu Light"/>
              </a:rPr>
              <a:t> </a:t>
            </a:r>
            <a:endParaRPr>
              <a:latin typeface="Ubuntu Light"/>
              <a:ea typeface="Ubuntu Light"/>
              <a:cs typeface="Ubuntu Light"/>
              <a:sym typeface="Ubuntu Light"/>
            </a:endParaRPr>
          </a:p>
          <a:p>
            <a:pPr indent="-317500" lvl="0" marL="457200" rtl="0" algn="l">
              <a:spcBef>
                <a:spcPts val="0"/>
              </a:spcBef>
              <a:spcAft>
                <a:spcPts val="0"/>
              </a:spcAft>
              <a:buSzPts val="1400"/>
              <a:buFont typeface="Ubuntu Light"/>
              <a:buAutoNum type="arabicParenR"/>
            </a:pPr>
            <a:r>
              <a:rPr lang="es">
                <a:latin typeface="Ubuntu Light"/>
                <a:ea typeface="Ubuntu Light"/>
                <a:cs typeface="Ubuntu Light"/>
                <a:sym typeface="Ubuntu Light"/>
              </a:rPr>
              <a:t>Improper spray targeting</a:t>
            </a:r>
            <a:endParaRPr>
              <a:latin typeface="Ubuntu Light"/>
              <a:ea typeface="Ubuntu Light"/>
              <a:cs typeface="Ubuntu Light"/>
              <a:sym typeface="Ubuntu Light"/>
            </a:endParaRPr>
          </a:p>
          <a:p>
            <a:pPr indent="-317500" lvl="0" marL="457200" rtl="0" algn="l">
              <a:spcBef>
                <a:spcPts val="0"/>
              </a:spcBef>
              <a:spcAft>
                <a:spcPts val="0"/>
              </a:spcAft>
              <a:buSzPts val="1400"/>
              <a:buFont typeface="Ubuntu Light"/>
              <a:buAutoNum type="arabicParenR"/>
            </a:pPr>
            <a:r>
              <a:rPr lang="es">
                <a:latin typeface="Ubuntu Light"/>
                <a:ea typeface="Ubuntu Light"/>
                <a:cs typeface="Ubuntu Light"/>
                <a:sym typeface="Ubuntu Light"/>
              </a:rPr>
              <a:t>Incorrect timing of sprays (proactive vs reactive)</a:t>
            </a:r>
            <a:endParaRPr>
              <a:latin typeface="Ubuntu Light"/>
              <a:ea typeface="Ubuntu Light"/>
              <a:cs typeface="Ubuntu Light"/>
              <a:sym typeface="Ubuntu Light"/>
            </a:endParaRPr>
          </a:p>
          <a:p>
            <a:pPr indent="0" lvl="0" marL="0" rtl="0" algn="l">
              <a:spcBef>
                <a:spcPts val="0"/>
              </a:spcBef>
              <a:spcAft>
                <a:spcPts val="0"/>
              </a:spcAft>
              <a:buNone/>
            </a:pPr>
            <a:r>
              <a:t/>
            </a:r>
            <a:endParaRPr>
              <a:latin typeface="Ubuntu Light"/>
              <a:ea typeface="Ubuntu Light"/>
              <a:cs typeface="Ubuntu Light"/>
              <a:sym typeface="Ubuntu Light"/>
            </a:endParaRPr>
          </a:p>
          <a:p>
            <a:pPr indent="0" lvl="0" marL="0" rtl="0" algn="l">
              <a:spcBef>
                <a:spcPts val="0"/>
              </a:spcBef>
              <a:spcAft>
                <a:spcPts val="0"/>
              </a:spcAft>
              <a:buNone/>
            </a:pPr>
            <a:r>
              <a:rPr b="1" lang="es">
                <a:latin typeface="Ubuntu"/>
                <a:ea typeface="Ubuntu"/>
                <a:cs typeface="Ubuntu"/>
                <a:sym typeface="Ubuntu"/>
              </a:rPr>
              <a:t>To be explored further upon model evaluation</a:t>
            </a:r>
            <a:endParaRPr b="1">
              <a:latin typeface="Ubuntu"/>
              <a:ea typeface="Ubuntu"/>
              <a:cs typeface="Ubuntu"/>
              <a:sym typeface="Ubuntu"/>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3"/>
          <p:cNvSpPr txBox="1"/>
          <p:nvPr>
            <p:ph type="title"/>
          </p:nvPr>
        </p:nvSpPr>
        <p:spPr>
          <a:xfrm>
            <a:off x="4598900" y="1491800"/>
            <a:ext cx="3593700" cy="12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a:solidFill>
                  <a:srgbClr val="434343"/>
                </a:solidFill>
              </a:rPr>
              <a:t>Data Modelling</a:t>
            </a:r>
            <a:endParaRPr>
              <a:solidFill>
                <a:srgbClr val="434343"/>
              </a:solidFill>
            </a:endParaRPr>
          </a:p>
        </p:txBody>
      </p:sp>
      <p:sp>
        <p:nvSpPr>
          <p:cNvPr id="339" name="Google Shape;339;p43"/>
          <p:cNvSpPr txBox="1"/>
          <p:nvPr>
            <p:ph idx="1" type="subTitle"/>
          </p:nvPr>
        </p:nvSpPr>
        <p:spPr>
          <a:xfrm>
            <a:off x="4598900" y="2968192"/>
            <a:ext cx="2920800" cy="15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a:t>
            </a:r>
            <a:r>
              <a:rPr lang="es"/>
              <a:t>teps and findings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4"/>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Machine learning workflow</a:t>
            </a:r>
            <a:endParaRPr/>
          </a:p>
        </p:txBody>
      </p:sp>
      <p:grpSp>
        <p:nvGrpSpPr>
          <p:cNvPr id="345" name="Google Shape;345;p44"/>
          <p:cNvGrpSpPr/>
          <p:nvPr/>
        </p:nvGrpSpPr>
        <p:grpSpPr>
          <a:xfrm>
            <a:off x="4513729" y="1864926"/>
            <a:ext cx="2480144" cy="1728853"/>
            <a:chOff x="4526679" y="1857800"/>
            <a:chExt cx="2480144" cy="1728853"/>
          </a:xfrm>
        </p:grpSpPr>
        <p:sp>
          <p:nvSpPr>
            <p:cNvPr id="346" name="Google Shape;346;p44"/>
            <p:cNvSpPr/>
            <p:nvPr/>
          </p:nvSpPr>
          <p:spPr>
            <a:xfrm>
              <a:off x="4849302" y="3079475"/>
              <a:ext cx="1958400" cy="133500"/>
            </a:xfrm>
            <a:prstGeom prst="rect">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 name="Google Shape;347;p44"/>
            <p:cNvGrpSpPr/>
            <p:nvPr/>
          </p:nvGrpSpPr>
          <p:grpSpPr>
            <a:xfrm>
              <a:off x="4526679" y="1857800"/>
              <a:ext cx="2480144" cy="1728853"/>
              <a:chOff x="4526679" y="1857800"/>
              <a:chExt cx="2480144" cy="1728853"/>
            </a:xfrm>
          </p:grpSpPr>
          <p:grpSp>
            <p:nvGrpSpPr>
              <p:cNvPr id="348" name="Google Shape;348;p44"/>
              <p:cNvGrpSpPr/>
              <p:nvPr/>
            </p:nvGrpSpPr>
            <p:grpSpPr>
              <a:xfrm>
                <a:off x="4808316" y="2800065"/>
                <a:ext cx="92400" cy="411825"/>
                <a:chOff x="845575" y="2563700"/>
                <a:chExt cx="92400" cy="411825"/>
              </a:xfrm>
            </p:grpSpPr>
            <p:cxnSp>
              <p:nvCxnSpPr>
                <p:cNvPr id="349" name="Google Shape;349;p4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50" name="Google Shape;350;p4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44"/>
              <p:cNvSpPr txBox="1"/>
              <p:nvPr/>
            </p:nvSpPr>
            <p:spPr>
              <a:xfrm>
                <a:off x="4526679" y="3215253"/>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s" sz="1200">
                    <a:latin typeface="Roboto"/>
                    <a:ea typeface="Roboto"/>
                    <a:cs typeface="Roboto"/>
                    <a:sym typeface="Roboto"/>
                  </a:rPr>
                  <a:t>Step 3</a:t>
                </a:r>
                <a:endParaRPr b="1" sz="1200">
                  <a:latin typeface="Roboto"/>
                  <a:ea typeface="Roboto"/>
                  <a:cs typeface="Roboto"/>
                  <a:sym typeface="Roboto"/>
                </a:endParaRPr>
              </a:p>
            </p:txBody>
          </p:sp>
          <p:sp>
            <p:nvSpPr>
              <p:cNvPr id="352" name="Google Shape;352;p44"/>
              <p:cNvSpPr txBox="1"/>
              <p:nvPr/>
            </p:nvSpPr>
            <p:spPr>
              <a:xfrm>
                <a:off x="4753223" y="185780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800">
                    <a:latin typeface="Roboto"/>
                    <a:ea typeface="Roboto"/>
                    <a:cs typeface="Roboto"/>
                    <a:sym typeface="Roboto"/>
                  </a:rPr>
                  <a:t>Balancing the data</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s" sz="800">
                    <a:latin typeface="Roboto"/>
                    <a:ea typeface="Roboto"/>
                    <a:cs typeface="Roboto"/>
                    <a:sym typeface="Roboto"/>
                  </a:rPr>
                  <a:t>Using SMOTE to address the class imbalance within our target variable</a:t>
                </a:r>
                <a:endParaRPr b="1" sz="800">
                  <a:latin typeface="Roboto"/>
                  <a:ea typeface="Roboto"/>
                  <a:cs typeface="Roboto"/>
                  <a:sym typeface="Roboto"/>
                </a:endParaRPr>
              </a:p>
            </p:txBody>
          </p:sp>
        </p:grpSp>
      </p:grpSp>
      <p:grpSp>
        <p:nvGrpSpPr>
          <p:cNvPr id="353" name="Google Shape;353;p44"/>
          <p:cNvGrpSpPr/>
          <p:nvPr/>
        </p:nvGrpSpPr>
        <p:grpSpPr>
          <a:xfrm>
            <a:off x="6422627" y="2709725"/>
            <a:ext cx="2239217" cy="1735657"/>
            <a:chOff x="6435821" y="2702592"/>
            <a:chExt cx="2721129" cy="1735657"/>
          </a:xfrm>
        </p:grpSpPr>
        <p:sp>
          <p:nvSpPr>
            <p:cNvPr id="354" name="Google Shape;354;p44"/>
            <p:cNvSpPr/>
            <p:nvPr/>
          </p:nvSpPr>
          <p:spPr>
            <a:xfrm>
              <a:off x="6807650" y="3079475"/>
              <a:ext cx="2349300" cy="133500"/>
            </a:xfrm>
            <a:prstGeom prst="rect">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44"/>
            <p:cNvGrpSpPr/>
            <p:nvPr/>
          </p:nvGrpSpPr>
          <p:grpSpPr>
            <a:xfrm>
              <a:off x="6435821" y="2702592"/>
              <a:ext cx="2282454" cy="1735657"/>
              <a:chOff x="6435821" y="2702592"/>
              <a:chExt cx="2282454" cy="1735657"/>
            </a:xfrm>
          </p:grpSpPr>
          <p:grpSp>
            <p:nvGrpSpPr>
              <p:cNvPr id="356" name="Google Shape;356;p44"/>
              <p:cNvGrpSpPr/>
              <p:nvPr/>
            </p:nvGrpSpPr>
            <p:grpSpPr>
              <a:xfrm rot="10800000">
                <a:off x="6760035" y="3079467"/>
                <a:ext cx="92400" cy="411825"/>
                <a:chOff x="2070100" y="2563700"/>
                <a:chExt cx="92400" cy="411825"/>
              </a:xfrm>
            </p:grpSpPr>
            <p:cxnSp>
              <p:nvCxnSpPr>
                <p:cNvPr id="357" name="Google Shape;357;p44"/>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58" name="Google Shape;358;p44"/>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44"/>
              <p:cNvSpPr txBox="1"/>
              <p:nvPr/>
            </p:nvSpPr>
            <p:spPr>
              <a:xfrm>
                <a:off x="6435821" y="2702592"/>
                <a:ext cx="943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s" sz="1200">
                    <a:latin typeface="Roboto"/>
                    <a:ea typeface="Roboto"/>
                    <a:cs typeface="Roboto"/>
                    <a:sym typeface="Roboto"/>
                  </a:rPr>
                  <a:t>Step 4</a:t>
                </a:r>
                <a:endParaRPr b="1" sz="1200">
                  <a:latin typeface="Roboto"/>
                  <a:ea typeface="Roboto"/>
                  <a:cs typeface="Roboto"/>
                  <a:sym typeface="Roboto"/>
                </a:endParaRPr>
              </a:p>
            </p:txBody>
          </p:sp>
          <p:sp>
            <p:nvSpPr>
              <p:cNvPr id="360" name="Google Shape;360;p44"/>
              <p:cNvSpPr txBox="1"/>
              <p:nvPr/>
            </p:nvSpPr>
            <p:spPr>
              <a:xfrm>
                <a:off x="6676775" y="3494449"/>
                <a:ext cx="20415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800">
                    <a:latin typeface="Roboto"/>
                    <a:ea typeface="Roboto"/>
                    <a:cs typeface="Roboto"/>
                    <a:sym typeface="Roboto"/>
                  </a:rPr>
                  <a:t>Final Models</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s" sz="800">
                    <a:latin typeface="Roboto"/>
                    <a:ea typeface="Roboto"/>
                    <a:cs typeface="Roboto"/>
                    <a:sym typeface="Roboto"/>
                  </a:rPr>
                  <a:t>Hyperparameter tuning and identifying the top performing model based on AOC-RUC curve</a:t>
                </a:r>
                <a:endParaRPr b="1" sz="800">
                  <a:latin typeface="Roboto"/>
                  <a:ea typeface="Roboto"/>
                  <a:cs typeface="Roboto"/>
                  <a:sym typeface="Roboto"/>
                </a:endParaRPr>
              </a:p>
            </p:txBody>
          </p:sp>
        </p:grpSp>
      </p:grpSp>
      <p:grpSp>
        <p:nvGrpSpPr>
          <p:cNvPr id="361" name="Google Shape;361;p44"/>
          <p:cNvGrpSpPr/>
          <p:nvPr/>
        </p:nvGrpSpPr>
        <p:grpSpPr>
          <a:xfrm>
            <a:off x="483041" y="1864926"/>
            <a:ext cx="2580731" cy="1728863"/>
            <a:chOff x="495991" y="1857800"/>
            <a:chExt cx="2580731" cy="1728863"/>
          </a:xfrm>
        </p:grpSpPr>
        <p:sp>
          <p:nvSpPr>
            <p:cNvPr id="362" name="Google Shape;362;p44"/>
            <p:cNvSpPr/>
            <p:nvPr/>
          </p:nvSpPr>
          <p:spPr>
            <a:xfrm>
              <a:off x="932600" y="3079475"/>
              <a:ext cx="1958400" cy="133500"/>
            </a:xfrm>
            <a:prstGeom prst="rect">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 name="Google Shape;363;p44"/>
            <p:cNvGrpSpPr/>
            <p:nvPr/>
          </p:nvGrpSpPr>
          <p:grpSpPr>
            <a:xfrm>
              <a:off x="495991" y="1857800"/>
              <a:ext cx="2580731" cy="1728863"/>
              <a:chOff x="495991" y="1857800"/>
              <a:chExt cx="2580731" cy="1728863"/>
            </a:xfrm>
          </p:grpSpPr>
          <p:sp>
            <p:nvSpPr>
              <p:cNvPr id="364" name="Google Shape;364;p44"/>
              <p:cNvSpPr txBox="1"/>
              <p:nvPr/>
            </p:nvSpPr>
            <p:spPr>
              <a:xfrm>
                <a:off x="495991" y="3215263"/>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s" sz="1200">
                    <a:latin typeface="Roboto"/>
                    <a:ea typeface="Roboto"/>
                    <a:cs typeface="Roboto"/>
                    <a:sym typeface="Roboto"/>
                  </a:rPr>
                  <a:t>Step 1</a:t>
                </a:r>
                <a:endParaRPr b="1" sz="1200">
                  <a:latin typeface="Roboto"/>
                  <a:ea typeface="Roboto"/>
                  <a:cs typeface="Roboto"/>
                  <a:sym typeface="Roboto"/>
                </a:endParaRPr>
              </a:p>
            </p:txBody>
          </p:sp>
          <p:grpSp>
            <p:nvGrpSpPr>
              <p:cNvPr id="365" name="Google Shape;365;p44"/>
              <p:cNvGrpSpPr/>
              <p:nvPr/>
            </p:nvGrpSpPr>
            <p:grpSpPr>
              <a:xfrm>
                <a:off x="881025" y="2800065"/>
                <a:ext cx="92400" cy="411825"/>
                <a:chOff x="845575" y="2563700"/>
                <a:chExt cx="92400" cy="411825"/>
              </a:xfrm>
            </p:grpSpPr>
            <p:cxnSp>
              <p:nvCxnSpPr>
                <p:cNvPr id="366" name="Google Shape;366;p4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67" name="Google Shape;367;p4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44"/>
              <p:cNvSpPr txBox="1"/>
              <p:nvPr/>
            </p:nvSpPr>
            <p:spPr>
              <a:xfrm>
                <a:off x="823122" y="185780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800">
                    <a:latin typeface="Roboto"/>
                    <a:ea typeface="Roboto"/>
                    <a:cs typeface="Roboto"/>
                    <a:sym typeface="Roboto"/>
                  </a:rPr>
                  <a:t>Prepare Data</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s" sz="800">
                    <a:latin typeface="Roboto"/>
                    <a:ea typeface="Roboto"/>
                    <a:cs typeface="Roboto"/>
                    <a:sym typeface="Roboto"/>
                  </a:rPr>
                  <a:t>Feature engineering, train test split. Benchmark and baseline models.</a:t>
                </a:r>
                <a:endParaRPr sz="800">
                  <a:latin typeface="Roboto"/>
                  <a:ea typeface="Roboto"/>
                  <a:cs typeface="Roboto"/>
                  <a:sym typeface="Roboto"/>
                </a:endParaRPr>
              </a:p>
            </p:txBody>
          </p:sp>
        </p:grpSp>
      </p:grpSp>
      <p:grpSp>
        <p:nvGrpSpPr>
          <p:cNvPr id="369" name="Google Shape;369;p44"/>
          <p:cNvGrpSpPr/>
          <p:nvPr/>
        </p:nvGrpSpPr>
        <p:grpSpPr>
          <a:xfrm>
            <a:off x="2512645" y="2709722"/>
            <a:ext cx="2501355" cy="1735654"/>
            <a:chOff x="2525595" y="2702596"/>
            <a:chExt cx="2501355" cy="1735654"/>
          </a:xfrm>
        </p:grpSpPr>
        <p:sp>
          <p:nvSpPr>
            <p:cNvPr id="370" name="Google Shape;370;p44"/>
            <p:cNvSpPr/>
            <p:nvPr/>
          </p:nvSpPr>
          <p:spPr>
            <a:xfrm>
              <a:off x="2890952" y="3079475"/>
              <a:ext cx="1958400" cy="133500"/>
            </a:xfrm>
            <a:prstGeom prst="rect">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44"/>
            <p:cNvGrpSpPr/>
            <p:nvPr/>
          </p:nvGrpSpPr>
          <p:grpSpPr>
            <a:xfrm>
              <a:off x="2525595" y="2702596"/>
              <a:ext cx="2501355" cy="1735654"/>
              <a:chOff x="2525595" y="2702596"/>
              <a:chExt cx="2501355" cy="1735654"/>
            </a:xfrm>
          </p:grpSpPr>
          <p:sp>
            <p:nvSpPr>
              <p:cNvPr id="372" name="Google Shape;372;p44"/>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s" sz="1200">
                    <a:latin typeface="Roboto"/>
                    <a:ea typeface="Roboto"/>
                    <a:cs typeface="Roboto"/>
                    <a:sym typeface="Roboto"/>
                  </a:rPr>
                  <a:t>Step 2</a:t>
                </a:r>
                <a:endParaRPr b="1" sz="1200">
                  <a:latin typeface="Roboto"/>
                  <a:ea typeface="Roboto"/>
                  <a:cs typeface="Roboto"/>
                  <a:sym typeface="Roboto"/>
                </a:endParaRPr>
              </a:p>
            </p:txBody>
          </p:sp>
          <p:grpSp>
            <p:nvGrpSpPr>
              <p:cNvPr id="373" name="Google Shape;373;p44"/>
              <p:cNvGrpSpPr/>
              <p:nvPr/>
            </p:nvGrpSpPr>
            <p:grpSpPr>
              <a:xfrm rot="10800000">
                <a:off x="2849073" y="3079467"/>
                <a:ext cx="92400" cy="411825"/>
                <a:chOff x="2070100" y="2563700"/>
                <a:chExt cx="92400" cy="411825"/>
              </a:xfrm>
            </p:grpSpPr>
            <p:cxnSp>
              <p:nvCxnSpPr>
                <p:cNvPr id="374" name="Google Shape;374;p44"/>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75" name="Google Shape;375;p44"/>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 name="Google Shape;376;p44"/>
              <p:cNvSpPr txBox="1"/>
              <p:nvPr/>
            </p:nvSpPr>
            <p:spPr>
              <a:xfrm>
                <a:off x="2773350" y="349445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800">
                    <a:latin typeface="Roboto"/>
                    <a:ea typeface="Roboto"/>
                    <a:cs typeface="Roboto"/>
                    <a:sym typeface="Roboto"/>
                  </a:rPr>
                  <a:t>Initial Run</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s" sz="800">
                    <a:latin typeface="Roboto"/>
                    <a:ea typeface="Roboto"/>
                    <a:cs typeface="Roboto"/>
                    <a:sym typeface="Roboto"/>
                  </a:rPr>
                  <a:t>Ran models on the data without any over or under sampling methods</a:t>
                </a:r>
                <a:endParaRPr b="1" sz="800">
                  <a:latin typeface="Roboto"/>
                  <a:ea typeface="Roboto"/>
                  <a:cs typeface="Roboto"/>
                  <a:sym typeface="Roboto"/>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5"/>
          <p:cNvSpPr txBox="1"/>
          <p:nvPr>
            <p:ph type="title"/>
          </p:nvPr>
        </p:nvSpPr>
        <p:spPr>
          <a:xfrm>
            <a:off x="1918775" y="816575"/>
            <a:ext cx="5505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400"/>
              <a:t>Feature Engineering</a:t>
            </a:r>
            <a:endParaRPr sz="2400"/>
          </a:p>
        </p:txBody>
      </p:sp>
      <p:sp>
        <p:nvSpPr>
          <p:cNvPr id="382" name="Google Shape;382;p45"/>
          <p:cNvSpPr txBox="1"/>
          <p:nvPr>
            <p:ph idx="2" type="ctrTitle"/>
          </p:nvPr>
        </p:nvSpPr>
        <p:spPr>
          <a:xfrm>
            <a:off x="716025" y="1963300"/>
            <a:ext cx="2113500" cy="42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Weather</a:t>
            </a:r>
            <a:endParaRPr/>
          </a:p>
        </p:txBody>
      </p:sp>
      <p:sp>
        <p:nvSpPr>
          <p:cNvPr id="383" name="Google Shape;383;p45"/>
          <p:cNvSpPr txBox="1"/>
          <p:nvPr>
            <p:ph idx="1" type="subTitle"/>
          </p:nvPr>
        </p:nvSpPr>
        <p:spPr>
          <a:xfrm>
            <a:off x="462100" y="2591675"/>
            <a:ext cx="2953500" cy="1159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s"/>
              <a:t>Relative Humidity</a:t>
            </a:r>
            <a:endParaRPr/>
          </a:p>
          <a:p>
            <a:pPr indent="-317500" lvl="0" marL="457200" rtl="0" algn="l">
              <a:spcBef>
                <a:spcPts val="0"/>
              </a:spcBef>
              <a:spcAft>
                <a:spcPts val="0"/>
              </a:spcAft>
              <a:buSzPts val="1400"/>
              <a:buAutoNum type="arabicPeriod"/>
            </a:pPr>
            <a:r>
              <a:rPr lang="es"/>
              <a:t>Winter Temperature</a:t>
            </a:r>
            <a:endParaRPr/>
          </a:p>
          <a:p>
            <a:pPr indent="-317500" lvl="0" marL="457200" rtl="0" algn="l">
              <a:spcBef>
                <a:spcPts val="0"/>
              </a:spcBef>
              <a:spcAft>
                <a:spcPts val="0"/>
              </a:spcAft>
              <a:buSzPts val="1400"/>
              <a:buAutoNum type="arabicPeriod"/>
            </a:pPr>
            <a:r>
              <a:rPr lang="es"/>
              <a:t>Summer Temperature</a:t>
            </a:r>
            <a:endParaRPr/>
          </a:p>
          <a:p>
            <a:pPr indent="-317500" lvl="0" marL="457200" rtl="0" algn="l">
              <a:spcBef>
                <a:spcPts val="0"/>
              </a:spcBef>
              <a:spcAft>
                <a:spcPts val="0"/>
              </a:spcAft>
              <a:buSzPts val="1400"/>
              <a:buAutoNum type="arabicPeriod"/>
            </a:pPr>
            <a:r>
              <a:rPr lang="es"/>
              <a:t>CodeSum -&gt; rain &amp; fog/mist</a:t>
            </a:r>
            <a:endParaRPr/>
          </a:p>
        </p:txBody>
      </p:sp>
      <p:sp>
        <p:nvSpPr>
          <p:cNvPr id="384" name="Google Shape;384;p45"/>
          <p:cNvSpPr txBox="1"/>
          <p:nvPr>
            <p:ph idx="2" type="ctrTitle"/>
          </p:nvPr>
        </p:nvSpPr>
        <p:spPr>
          <a:xfrm>
            <a:off x="5894425" y="1933150"/>
            <a:ext cx="2858100" cy="48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Time/Lag </a:t>
            </a:r>
            <a:r>
              <a:rPr lang="es"/>
              <a:t>Features</a:t>
            </a:r>
            <a:endParaRPr/>
          </a:p>
        </p:txBody>
      </p:sp>
      <p:sp>
        <p:nvSpPr>
          <p:cNvPr id="385" name="Google Shape;385;p45"/>
          <p:cNvSpPr txBox="1"/>
          <p:nvPr>
            <p:ph idx="1" type="subTitle"/>
          </p:nvPr>
        </p:nvSpPr>
        <p:spPr>
          <a:xfrm>
            <a:off x="5934625" y="2591675"/>
            <a:ext cx="2777700" cy="1833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s"/>
              <a:t>Average Weekly Temperature </a:t>
            </a:r>
            <a:endParaRPr/>
          </a:p>
          <a:p>
            <a:pPr indent="-317500" lvl="0" marL="457200" rtl="0" algn="l">
              <a:spcBef>
                <a:spcPts val="0"/>
              </a:spcBef>
              <a:spcAft>
                <a:spcPts val="0"/>
              </a:spcAft>
              <a:buSzPts val="1400"/>
              <a:buAutoNum type="arabicPeriod"/>
            </a:pPr>
            <a:r>
              <a:rPr lang="es"/>
              <a:t>Cumulative Weekly Precipitation</a:t>
            </a:r>
            <a:endParaRPr/>
          </a:p>
          <a:p>
            <a:pPr indent="-317500" lvl="0" marL="457200" rtl="0" algn="l">
              <a:spcBef>
                <a:spcPts val="0"/>
              </a:spcBef>
              <a:spcAft>
                <a:spcPts val="0"/>
              </a:spcAft>
              <a:buSzPts val="1400"/>
              <a:buAutoNum type="arabicPeriod"/>
            </a:pPr>
            <a:r>
              <a:rPr lang="es"/>
              <a:t>Average Weekly Relative Humidity</a:t>
            </a:r>
            <a:endParaRPr/>
          </a:p>
          <a:p>
            <a:pPr indent="-317500" lvl="0" marL="457200" rtl="0" algn="l">
              <a:spcBef>
                <a:spcPts val="0"/>
              </a:spcBef>
              <a:spcAft>
                <a:spcPts val="0"/>
              </a:spcAft>
              <a:buSzPts val="1400"/>
              <a:buAutoNum type="arabicPeriod"/>
            </a:pPr>
            <a:r>
              <a:rPr lang="es"/>
              <a:t>Daily Number of CodeSum</a:t>
            </a:r>
            <a:endParaRPr/>
          </a:p>
        </p:txBody>
      </p:sp>
      <p:sp>
        <p:nvSpPr>
          <p:cNvPr id="386" name="Google Shape;386;p45"/>
          <p:cNvSpPr txBox="1"/>
          <p:nvPr>
            <p:ph idx="2" type="ctrTitle"/>
          </p:nvPr>
        </p:nvSpPr>
        <p:spPr>
          <a:xfrm>
            <a:off x="3462450" y="1963300"/>
            <a:ext cx="2195400" cy="42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Location</a:t>
            </a:r>
            <a:endParaRPr/>
          </a:p>
        </p:txBody>
      </p:sp>
      <p:sp>
        <p:nvSpPr>
          <p:cNvPr id="387" name="Google Shape;387;p45"/>
          <p:cNvSpPr txBox="1"/>
          <p:nvPr>
            <p:ph idx="1" type="subTitle"/>
          </p:nvPr>
        </p:nvSpPr>
        <p:spPr>
          <a:xfrm>
            <a:off x="3462450" y="2591675"/>
            <a:ext cx="2195400" cy="1159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s"/>
              <a:t>Traps (One Hot)</a:t>
            </a:r>
            <a:endParaRPr/>
          </a:p>
          <a:p>
            <a:pPr indent="-317500" lvl="0" marL="457200" rtl="0" algn="l">
              <a:spcBef>
                <a:spcPts val="0"/>
              </a:spcBef>
              <a:spcAft>
                <a:spcPts val="0"/>
              </a:spcAft>
              <a:buSzPts val="1400"/>
              <a:buAutoNum type="arabicPeriod"/>
            </a:pPr>
            <a:r>
              <a:rPr lang="es"/>
              <a:t>Species (Re-map)</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6"/>
          <p:cNvSpPr txBox="1"/>
          <p:nvPr>
            <p:ph type="title"/>
          </p:nvPr>
        </p:nvSpPr>
        <p:spPr>
          <a:xfrm>
            <a:off x="783525" y="621500"/>
            <a:ext cx="76182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Species Mapping</a:t>
            </a:r>
            <a:endParaRPr/>
          </a:p>
        </p:txBody>
      </p:sp>
      <p:pic>
        <p:nvPicPr>
          <p:cNvPr id="393" name="Google Shape;393;p46"/>
          <p:cNvPicPr preferRelativeResize="0"/>
          <p:nvPr/>
        </p:nvPicPr>
        <p:blipFill>
          <a:blip r:embed="rId3">
            <a:alphaModFix/>
          </a:blip>
          <a:stretch>
            <a:fillRect/>
          </a:stretch>
        </p:blipFill>
        <p:spPr>
          <a:xfrm>
            <a:off x="2306638" y="1415563"/>
            <a:ext cx="4323951" cy="2312375"/>
          </a:xfrm>
          <a:prstGeom prst="rect">
            <a:avLst/>
          </a:prstGeom>
          <a:noFill/>
          <a:ln>
            <a:noFill/>
          </a:ln>
        </p:spPr>
      </p:pic>
      <p:pic>
        <p:nvPicPr>
          <p:cNvPr id="394" name="Google Shape;394;p46"/>
          <p:cNvPicPr preferRelativeResize="0"/>
          <p:nvPr/>
        </p:nvPicPr>
        <p:blipFill>
          <a:blip r:embed="rId4">
            <a:alphaModFix/>
          </a:blip>
          <a:stretch>
            <a:fillRect/>
          </a:stretch>
        </p:blipFill>
        <p:spPr>
          <a:xfrm>
            <a:off x="637338" y="4156775"/>
            <a:ext cx="7869324" cy="344950"/>
          </a:xfrm>
          <a:prstGeom prst="rect">
            <a:avLst/>
          </a:prstGeom>
          <a:noFill/>
          <a:ln>
            <a:noFill/>
          </a:ln>
        </p:spPr>
      </p:pic>
      <p:sp>
        <p:nvSpPr>
          <p:cNvPr id="395" name="Google Shape;395;p46"/>
          <p:cNvSpPr txBox="1"/>
          <p:nvPr/>
        </p:nvSpPr>
        <p:spPr>
          <a:xfrm>
            <a:off x="6321163" y="2619763"/>
            <a:ext cx="789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rgbClr val="FF0000"/>
                </a:solidFill>
                <a:latin typeface="Ubuntu"/>
                <a:ea typeface="Ubuntu"/>
                <a:cs typeface="Ubuntu"/>
                <a:sym typeface="Ubuntu"/>
              </a:rPr>
              <a:t>0.002</a:t>
            </a:r>
            <a:endParaRPr b="1" sz="1100">
              <a:solidFill>
                <a:srgbClr val="FF0000"/>
              </a:solidFill>
              <a:latin typeface="Ubuntu"/>
              <a:ea typeface="Ubuntu"/>
              <a:cs typeface="Ubuntu"/>
              <a:sym typeface="Ubuntu"/>
            </a:endParaRPr>
          </a:p>
        </p:txBody>
      </p:sp>
      <p:sp>
        <p:nvSpPr>
          <p:cNvPr id="396" name="Google Shape;396;p46"/>
          <p:cNvSpPr txBox="1"/>
          <p:nvPr/>
        </p:nvSpPr>
        <p:spPr>
          <a:xfrm>
            <a:off x="6321175" y="2393088"/>
            <a:ext cx="1161900" cy="3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latin typeface="Ubuntu"/>
                <a:ea typeface="Ubuntu"/>
                <a:cs typeface="Ubuntu"/>
                <a:sym typeface="Ubuntu"/>
              </a:rPr>
              <a:t>0.004</a:t>
            </a:r>
            <a:endParaRPr b="1" sz="1100">
              <a:latin typeface="Ubuntu"/>
              <a:ea typeface="Ubuntu"/>
              <a:cs typeface="Ubuntu"/>
              <a:sym typeface="Ubuntu"/>
            </a:endParaRPr>
          </a:p>
        </p:txBody>
      </p:sp>
      <p:sp>
        <p:nvSpPr>
          <p:cNvPr id="397" name="Google Shape;397;p46"/>
          <p:cNvSpPr txBox="1"/>
          <p:nvPr/>
        </p:nvSpPr>
        <p:spPr>
          <a:xfrm>
            <a:off x="6321163" y="2158500"/>
            <a:ext cx="1161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latin typeface="Ubuntu"/>
                <a:ea typeface="Ubuntu"/>
                <a:cs typeface="Ubuntu"/>
                <a:sym typeface="Ubuntu"/>
              </a:rPr>
              <a:t>0.005</a:t>
            </a:r>
            <a:endParaRPr b="1" sz="1100">
              <a:latin typeface="Ubuntu"/>
              <a:ea typeface="Ubuntu"/>
              <a:cs typeface="Ubuntu"/>
              <a:sym typeface="Ubuntu"/>
            </a:endParaRPr>
          </a:p>
        </p:txBody>
      </p:sp>
      <p:sp>
        <p:nvSpPr>
          <p:cNvPr id="398" name="Google Shape;398;p46"/>
          <p:cNvSpPr/>
          <p:nvPr/>
        </p:nvSpPr>
        <p:spPr>
          <a:xfrm>
            <a:off x="2368725" y="2244650"/>
            <a:ext cx="4742100" cy="6909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4698275" y="189950"/>
            <a:ext cx="5311200" cy="111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Agenda</a:t>
            </a:r>
            <a:endParaRPr>
              <a:solidFill>
                <a:srgbClr val="434343"/>
              </a:solidFill>
            </a:endParaRPr>
          </a:p>
        </p:txBody>
      </p:sp>
      <p:sp>
        <p:nvSpPr>
          <p:cNvPr id="192" name="Google Shape;192;p29"/>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193" name="Google Shape;193;p29"/>
          <p:cNvSpPr txBox="1"/>
          <p:nvPr>
            <p:ph idx="2" type="title"/>
          </p:nvPr>
        </p:nvSpPr>
        <p:spPr>
          <a:xfrm>
            <a:off x="4696225" y="1198788"/>
            <a:ext cx="5311200" cy="68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Background</a:t>
            </a:r>
            <a:endParaRPr/>
          </a:p>
        </p:txBody>
      </p:sp>
      <p:sp>
        <p:nvSpPr>
          <p:cNvPr id="194" name="Google Shape;194;p29"/>
          <p:cNvSpPr txBox="1"/>
          <p:nvPr>
            <p:ph idx="3" type="subTitle"/>
          </p:nvPr>
        </p:nvSpPr>
        <p:spPr>
          <a:xfrm>
            <a:off x="4696224" y="2836672"/>
            <a:ext cx="33672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What did we find and how did we do it?</a:t>
            </a:r>
            <a:endParaRPr/>
          </a:p>
        </p:txBody>
      </p:sp>
      <p:sp>
        <p:nvSpPr>
          <p:cNvPr id="195" name="Google Shape;195;p29"/>
          <p:cNvSpPr txBox="1"/>
          <p:nvPr>
            <p:ph idx="4" type="title"/>
          </p:nvPr>
        </p:nvSpPr>
        <p:spPr>
          <a:xfrm>
            <a:off x="4696225" y="2326013"/>
            <a:ext cx="5311200" cy="68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Data analysis</a:t>
            </a:r>
            <a:endParaRPr/>
          </a:p>
        </p:txBody>
      </p:sp>
      <p:sp>
        <p:nvSpPr>
          <p:cNvPr id="196" name="Google Shape;196;p29"/>
          <p:cNvSpPr txBox="1"/>
          <p:nvPr>
            <p:ph idx="1" type="subTitle"/>
          </p:nvPr>
        </p:nvSpPr>
        <p:spPr>
          <a:xfrm>
            <a:off x="4696224" y="1709442"/>
            <a:ext cx="33672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What did we do and why?</a:t>
            </a:r>
            <a:endParaRPr/>
          </a:p>
        </p:txBody>
      </p:sp>
      <p:sp>
        <p:nvSpPr>
          <p:cNvPr id="197" name="Google Shape;197;p29"/>
          <p:cNvSpPr txBox="1"/>
          <p:nvPr>
            <p:ph idx="5" type="subTitle"/>
          </p:nvPr>
        </p:nvSpPr>
        <p:spPr>
          <a:xfrm>
            <a:off x="4696224" y="3967490"/>
            <a:ext cx="33672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What should be done next?</a:t>
            </a:r>
            <a:endParaRPr/>
          </a:p>
        </p:txBody>
      </p:sp>
      <p:sp>
        <p:nvSpPr>
          <p:cNvPr id="198" name="Google Shape;198;p29"/>
          <p:cNvSpPr txBox="1"/>
          <p:nvPr>
            <p:ph idx="6" type="title"/>
          </p:nvPr>
        </p:nvSpPr>
        <p:spPr>
          <a:xfrm>
            <a:off x="4696225" y="3453254"/>
            <a:ext cx="5311200" cy="68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Conclusions </a:t>
            </a:r>
            <a:endParaRPr/>
          </a:p>
        </p:txBody>
      </p:sp>
      <p:sp>
        <p:nvSpPr>
          <p:cNvPr id="199" name="Google Shape;199;p29"/>
          <p:cNvSpPr txBox="1"/>
          <p:nvPr>
            <p:ph idx="7" type="title"/>
          </p:nvPr>
        </p:nvSpPr>
        <p:spPr>
          <a:xfrm>
            <a:off x="3372225" y="1518275"/>
            <a:ext cx="1258800" cy="63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1</a:t>
            </a:r>
            <a:endParaRPr/>
          </a:p>
        </p:txBody>
      </p:sp>
      <p:sp>
        <p:nvSpPr>
          <p:cNvPr id="200" name="Google Shape;200;p29"/>
          <p:cNvSpPr txBox="1"/>
          <p:nvPr>
            <p:ph idx="8" type="title"/>
          </p:nvPr>
        </p:nvSpPr>
        <p:spPr>
          <a:xfrm>
            <a:off x="3372225" y="2645500"/>
            <a:ext cx="1258800" cy="63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2</a:t>
            </a:r>
            <a:endParaRPr/>
          </a:p>
        </p:txBody>
      </p:sp>
      <p:sp>
        <p:nvSpPr>
          <p:cNvPr id="201" name="Google Shape;201;p29"/>
          <p:cNvSpPr txBox="1"/>
          <p:nvPr>
            <p:ph idx="9" type="title"/>
          </p:nvPr>
        </p:nvSpPr>
        <p:spPr>
          <a:xfrm>
            <a:off x="3372225" y="3772725"/>
            <a:ext cx="1258800" cy="63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7"/>
          <p:cNvSpPr txBox="1"/>
          <p:nvPr>
            <p:ph type="title"/>
          </p:nvPr>
        </p:nvSpPr>
        <p:spPr>
          <a:xfrm>
            <a:off x="5373750" y="1014625"/>
            <a:ext cx="3435600" cy="97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Feature Correlation with WNV Present</a:t>
            </a:r>
            <a:endParaRPr/>
          </a:p>
        </p:txBody>
      </p:sp>
      <p:pic>
        <p:nvPicPr>
          <p:cNvPr id="404" name="Google Shape;404;p47"/>
          <p:cNvPicPr preferRelativeResize="0"/>
          <p:nvPr/>
        </p:nvPicPr>
        <p:blipFill>
          <a:blip r:embed="rId3">
            <a:alphaModFix/>
          </a:blip>
          <a:stretch>
            <a:fillRect/>
          </a:stretch>
        </p:blipFill>
        <p:spPr>
          <a:xfrm>
            <a:off x="443725" y="492850"/>
            <a:ext cx="4789375" cy="4157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8"/>
          <p:cNvSpPr txBox="1"/>
          <p:nvPr>
            <p:ph idx="2" type="subTitle"/>
          </p:nvPr>
        </p:nvSpPr>
        <p:spPr>
          <a:xfrm>
            <a:off x="5154625" y="676775"/>
            <a:ext cx="3606600" cy="4083300"/>
          </a:xfrm>
          <a:prstGeom prst="rect">
            <a:avLst/>
          </a:prstGeom>
        </p:spPr>
        <p:txBody>
          <a:bodyPr anchorCtr="0" anchor="t" bIns="91425" lIns="91425" spcFirstLastPara="1" rIns="91425" wrap="square" tIns="91425">
            <a:noAutofit/>
          </a:bodyPr>
          <a:lstStyle/>
          <a:p>
            <a:pPr indent="-317500" lvl="0" marL="457200" rtl="0" algn="l">
              <a:lnSpc>
                <a:spcPct val="135000"/>
              </a:lnSpc>
              <a:spcBef>
                <a:spcPts val="0"/>
              </a:spcBef>
              <a:spcAft>
                <a:spcPts val="0"/>
              </a:spcAft>
              <a:buClr>
                <a:srgbClr val="666666"/>
              </a:buClr>
              <a:buSzPts val="1400"/>
              <a:buChar char="●"/>
            </a:pPr>
            <a:r>
              <a:rPr lang="es">
                <a:solidFill>
                  <a:srgbClr val="666666"/>
                </a:solidFill>
              </a:rPr>
              <a:t>Our non-boosting tree classifiers (Decision Tree, RF, ET) performed pretty badly here.</a:t>
            </a:r>
            <a:endParaRPr>
              <a:solidFill>
                <a:srgbClr val="666666"/>
              </a:solidFill>
            </a:endParaRPr>
          </a:p>
          <a:p>
            <a:pPr indent="0" lvl="0" marL="457200" rtl="0" algn="l">
              <a:lnSpc>
                <a:spcPct val="135000"/>
              </a:lnSpc>
              <a:spcBef>
                <a:spcPts val="0"/>
              </a:spcBef>
              <a:spcAft>
                <a:spcPts val="0"/>
              </a:spcAft>
              <a:buNone/>
            </a:pPr>
            <a:r>
              <a:t/>
            </a:r>
            <a:endParaRPr>
              <a:solidFill>
                <a:srgbClr val="666666"/>
              </a:solidFill>
            </a:endParaRPr>
          </a:p>
          <a:p>
            <a:pPr indent="-317500" lvl="0" marL="457200" rtl="0" algn="l">
              <a:lnSpc>
                <a:spcPct val="135000"/>
              </a:lnSpc>
              <a:spcBef>
                <a:spcPts val="0"/>
              </a:spcBef>
              <a:spcAft>
                <a:spcPts val="0"/>
              </a:spcAft>
              <a:buClr>
                <a:srgbClr val="666666"/>
              </a:buClr>
              <a:buSzPts val="1400"/>
              <a:buChar char="●"/>
            </a:pPr>
            <a:r>
              <a:rPr lang="es">
                <a:solidFill>
                  <a:srgbClr val="666666"/>
                </a:solidFill>
              </a:rPr>
              <a:t>In comparison, our Logistic Regression and Boosting models seem to be performing better in terms of AUC. </a:t>
            </a:r>
            <a:endParaRPr>
              <a:solidFill>
                <a:srgbClr val="666666"/>
              </a:solidFill>
            </a:endParaRPr>
          </a:p>
          <a:p>
            <a:pPr indent="0" lvl="0" marL="457200" rtl="0" algn="l">
              <a:lnSpc>
                <a:spcPct val="135000"/>
              </a:lnSpc>
              <a:spcBef>
                <a:spcPts val="0"/>
              </a:spcBef>
              <a:spcAft>
                <a:spcPts val="0"/>
              </a:spcAft>
              <a:buNone/>
            </a:pPr>
            <a:r>
              <a:t/>
            </a:r>
            <a:endParaRPr>
              <a:solidFill>
                <a:srgbClr val="666666"/>
              </a:solidFill>
            </a:endParaRPr>
          </a:p>
          <a:p>
            <a:pPr indent="-317500" lvl="0" marL="457200" rtl="0" algn="l">
              <a:lnSpc>
                <a:spcPct val="135000"/>
              </a:lnSpc>
              <a:spcBef>
                <a:spcPts val="0"/>
              </a:spcBef>
              <a:spcAft>
                <a:spcPts val="0"/>
              </a:spcAft>
              <a:buClr>
                <a:srgbClr val="666666"/>
              </a:buClr>
              <a:buSzPts val="1400"/>
              <a:buChar char="●"/>
            </a:pPr>
            <a:r>
              <a:rPr lang="es">
                <a:solidFill>
                  <a:srgbClr val="666666"/>
                </a:solidFill>
              </a:rPr>
              <a:t>This might be due to our classes being </a:t>
            </a:r>
            <a:r>
              <a:rPr b="1" lang="es">
                <a:solidFill>
                  <a:srgbClr val="666666"/>
                </a:solidFill>
                <a:latin typeface="Ubuntu"/>
                <a:ea typeface="Ubuntu"/>
                <a:cs typeface="Ubuntu"/>
                <a:sym typeface="Ubuntu"/>
              </a:rPr>
              <a:t>poorly separated</a:t>
            </a:r>
            <a:r>
              <a:rPr lang="es">
                <a:solidFill>
                  <a:srgbClr val="666666"/>
                </a:solidFill>
              </a:rPr>
              <a:t>, or due to our </a:t>
            </a:r>
            <a:r>
              <a:rPr b="1" lang="es">
                <a:solidFill>
                  <a:srgbClr val="666666"/>
                </a:solidFill>
                <a:latin typeface="Ubuntu"/>
                <a:ea typeface="Ubuntu"/>
                <a:cs typeface="Ubuntu"/>
                <a:sym typeface="Ubuntu"/>
              </a:rPr>
              <a:t>imbalanced classes</a:t>
            </a:r>
            <a:r>
              <a:rPr lang="es">
                <a:solidFill>
                  <a:srgbClr val="666666"/>
                </a:solidFill>
              </a:rPr>
              <a:t>.</a:t>
            </a:r>
            <a:endParaRPr b="1">
              <a:solidFill>
                <a:srgbClr val="666666"/>
              </a:solidFill>
              <a:latin typeface="Ubuntu"/>
              <a:ea typeface="Ubuntu"/>
              <a:cs typeface="Ubuntu"/>
              <a:sym typeface="Ubuntu"/>
            </a:endParaRPr>
          </a:p>
        </p:txBody>
      </p:sp>
      <p:sp>
        <p:nvSpPr>
          <p:cNvPr id="410" name="Google Shape;410;p48"/>
          <p:cNvSpPr txBox="1"/>
          <p:nvPr>
            <p:ph type="title"/>
          </p:nvPr>
        </p:nvSpPr>
        <p:spPr>
          <a:xfrm>
            <a:off x="626079" y="980260"/>
            <a:ext cx="3571500" cy="57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[INITIAL RUN] How do the models stack up?</a:t>
            </a:r>
            <a:endParaRPr b="1"/>
          </a:p>
        </p:txBody>
      </p:sp>
      <p:sp>
        <p:nvSpPr>
          <p:cNvPr id="411" name="Google Shape;411;p48"/>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fld id="{00000000-1234-1234-1234-123412341234}" type="slidenum">
              <a:rPr lang="es">
                <a:solidFill>
                  <a:srgbClr val="B7B7B7"/>
                </a:solidFill>
              </a:rPr>
              <a:t>‹#›</a:t>
            </a:fld>
            <a:endParaRPr>
              <a:solidFill>
                <a:srgbClr val="B7B7B7"/>
              </a:solidFill>
            </a:endParaRPr>
          </a:p>
        </p:txBody>
      </p:sp>
      <p:pic>
        <p:nvPicPr>
          <p:cNvPr id="412" name="Google Shape;412;p48"/>
          <p:cNvPicPr preferRelativeResize="0"/>
          <p:nvPr/>
        </p:nvPicPr>
        <p:blipFill>
          <a:blip r:embed="rId3">
            <a:alphaModFix/>
          </a:blip>
          <a:stretch>
            <a:fillRect/>
          </a:stretch>
        </p:blipFill>
        <p:spPr>
          <a:xfrm>
            <a:off x="399875" y="1689235"/>
            <a:ext cx="3888494" cy="328034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9"/>
          <p:cNvSpPr txBox="1"/>
          <p:nvPr>
            <p:ph type="title"/>
          </p:nvPr>
        </p:nvSpPr>
        <p:spPr>
          <a:xfrm>
            <a:off x="626079" y="980260"/>
            <a:ext cx="3571500" cy="57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Why we decided to use SMOTE to address the class imbalance</a:t>
            </a:r>
            <a:endParaRPr/>
          </a:p>
        </p:txBody>
      </p:sp>
      <p:sp>
        <p:nvSpPr>
          <p:cNvPr id="418" name="Google Shape;418;p49"/>
          <p:cNvSpPr txBox="1"/>
          <p:nvPr>
            <p:ph idx="2" type="subTitle"/>
          </p:nvPr>
        </p:nvSpPr>
        <p:spPr>
          <a:xfrm>
            <a:off x="5036275" y="341350"/>
            <a:ext cx="3998700" cy="4505400"/>
          </a:xfrm>
          <a:prstGeom prst="rect">
            <a:avLst/>
          </a:prstGeom>
        </p:spPr>
        <p:txBody>
          <a:bodyPr anchorCtr="0" anchor="t" bIns="91425" lIns="91425" spcFirstLastPara="1" rIns="91425" wrap="square" tIns="91425">
            <a:noAutofit/>
          </a:bodyPr>
          <a:lstStyle/>
          <a:p>
            <a:pPr indent="-330200" lvl="0" marL="457200" marR="0" rtl="0" algn="l">
              <a:lnSpc>
                <a:spcPct val="135000"/>
              </a:lnSpc>
              <a:spcBef>
                <a:spcPts val="0"/>
              </a:spcBef>
              <a:spcAft>
                <a:spcPts val="0"/>
              </a:spcAft>
              <a:buClr>
                <a:srgbClr val="666666"/>
              </a:buClr>
              <a:buSzPts val="1600"/>
              <a:buChar char="●"/>
            </a:pPr>
            <a:r>
              <a:rPr lang="es" sz="1600">
                <a:solidFill>
                  <a:srgbClr val="666666"/>
                </a:solidFill>
              </a:rPr>
              <a:t>SMOTE is a commonly used oversampling method that attempts to balance class distribution.</a:t>
            </a:r>
            <a:br>
              <a:rPr lang="es" sz="1600">
                <a:solidFill>
                  <a:srgbClr val="666666"/>
                </a:solidFill>
              </a:rPr>
            </a:br>
            <a:endParaRPr sz="1600">
              <a:solidFill>
                <a:srgbClr val="666666"/>
              </a:solidFill>
            </a:endParaRPr>
          </a:p>
          <a:p>
            <a:pPr indent="-330200" lvl="0" marL="457200" marR="0" rtl="0" algn="l">
              <a:lnSpc>
                <a:spcPct val="135000"/>
              </a:lnSpc>
              <a:spcBef>
                <a:spcPts val="0"/>
              </a:spcBef>
              <a:spcAft>
                <a:spcPts val="0"/>
              </a:spcAft>
              <a:buClr>
                <a:srgbClr val="666666"/>
              </a:buClr>
              <a:buSzPts val="1600"/>
              <a:buChar char="●"/>
            </a:pPr>
            <a:r>
              <a:rPr lang="es" sz="1600">
                <a:solidFill>
                  <a:srgbClr val="666666"/>
                </a:solidFill>
              </a:rPr>
              <a:t>Another option that we considered was class weights.</a:t>
            </a:r>
            <a:br>
              <a:rPr lang="es" sz="1600">
                <a:solidFill>
                  <a:srgbClr val="666666"/>
                </a:solidFill>
              </a:rPr>
            </a:br>
            <a:endParaRPr sz="1600">
              <a:solidFill>
                <a:srgbClr val="666666"/>
              </a:solidFill>
            </a:endParaRPr>
          </a:p>
          <a:p>
            <a:pPr indent="-330200" lvl="0" marL="457200" marR="0" rtl="0" algn="l">
              <a:lnSpc>
                <a:spcPct val="135000"/>
              </a:lnSpc>
              <a:spcBef>
                <a:spcPts val="0"/>
              </a:spcBef>
              <a:spcAft>
                <a:spcPts val="0"/>
              </a:spcAft>
              <a:buClr>
                <a:srgbClr val="666666"/>
              </a:buClr>
              <a:buSzPts val="1600"/>
              <a:buChar char="●"/>
            </a:pPr>
            <a:r>
              <a:rPr lang="es" sz="1600">
                <a:solidFill>
                  <a:srgbClr val="666666"/>
                </a:solidFill>
              </a:rPr>
              <a:t>However, we opted for SMOTE as some models like our Gradient Boosting classifier can't use class weights.</a:t>
            </a:r>
            <a:endParaRPr sz="1600">
              <a:solidFill>
                <a:srgbClr val="666666"/>
              </a:solidFill>
            </a:endParaRPr>
          </a:p>
          <a:p>
            <a:pPr indent="0" lvl="0" marL="0" rtl="0" algn="l">
              <a:spcBef>
                <a:spcPts val="0"/>
              </a:spcBef>
              <a:spcAft>
                <a:spcPts val="0"/>
              </a:spcAft>
              <a:buNone/>
            </a:pPr>
            <a:r>
              <a:t/>
            </a:r>
            <a:endParaRPr sz="1600">
              <a:solidFill>
                <a:srgbClr val="666666"/>
              </a:solidFill>
            </a:endParaRPr>
          </a:p>
        </p:txBody>
      </p:sp>
      <p:pic>
        <p:nvPicPr>
          <p:cNvPr id="419" name="Google Shape;419;p49"/>
          <p:cNvPicPr preferRelativeResize="0"/>
          <p:nvPr/>
        </p:nvPicPr>
        <p:blipFill>
          <a:blip r:embed="rId3">
            <a:alphaModFix/>
          </a:blip>
          <a:stretch>
            <a:fillRect/>
          </a:stretch>
        </p:blipFill>
        <p:spPr>
          <a:xfrm>
            <a:off x="324575" y="2046074"/>
            <a:ext cx="3947325" cy="2446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0"/>
          <p:cNvSpPr txBox="1"/>
          <p:nvPr>
            <p:ph type="title"/>
          </p:nvPr>
        </p:nvSpPr>
        <p:spPr>
          <a:xfrm>
            <a:off x="626079" y="980260"/>
            <a:ext cx="3571500" cy="57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[FINAL RUN] How do the models stack up?</a:t>
            </a:r>
            <a:endParaRPr b="1"/>
          </a:p>
        </p:txBody>
      </p:sp>
      <p:sp>
        <p:nvSpPr>
          <p:cNvPr id="425" name="Google Shape;425;p5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fld id="{00000000-1234-1234-1234-123412341234}" type="slidenum">
              <a:rPr lang="es">
                <a:solidFill>
                  <a:srgbClr val="B7B7B7"/>
                </a:solidFill>
              </a:rPr>
              <a:t>‹#›</a:t>
            </a:fld>
            <a:endParaRPr>
              <a:solidFill>
                <a:srgbClr val="B7B7B7"/>
              </a:solidFill>
            </a:endParaRPr>
          </a:p>
        </p:txBody>
      </p:sp>
      <p:sp>
        <p:nvSpPr>
          <p:cNvPr id="426" name="Google Shape;426;p50"/>
          <p:cNvSpPr txBox="1"/>
          <p:nvPr>
            <p:ph idx="2" type="subTitle"/>
          </p:nvPr>
        </p:nvSpPr>
        <p:spPr>
          <a:xfrm>
            <a:off x="5047575" y="582775"/>
            <a:ext cx="3606600" cy="3975300"/>
          </a:xfrm>
          <a:prstGeom prst="rect">
            <a:avLst/>
          </a:prstGeom>
        </p:spPr>
        <p:txBody>
          <a:bodyPr anchorCtr="0" anchor="t" bIns="91425" lIns="91425" spcFirstLastPara="1" rIns="91425" wrap="square" tIns="91425">
            <a:noAutofit/>
          </a:bodyPr>
          <a:lstStyle/>
          <a:p>
            <a:pPr indent="-330200" lvl="0" marL="457200" rtl="0" algn="l">
              <a:lnSpc>
                <a:spcPct val="135000"/>
              </a:lnSpc>
              <a:spcBef>
                <a:spcPts val="0"/>
              </a:spcBef>
              <a:spcAft>
                <a:spcPts val="0"/>
              </a:spcAft>
              <a:buClr>
                <a:srgbClr val="666666"/>
              </a:buClr>
              <a:buSzPts val="1600"/>
              <a:buChar char="●"/>
            </a:pPr>
            <a:r>
              <a:rPr lang="es" sz="1600">
                <a:solidFill>
                  <a:srgbClr val="666666"/>
                </a:solidFill>
              </a:rPr>
              <a:t>Our Logistic Regression model seems to be a clear winner here in terms of AUC score.</a:t>
            </a:r>
            <a:endParaRPr sz="1600">
              <a:solidFill>
                <a:srgbClr val="666666"/>
              </a:solidFill>
            </a:endParaRPr>
          </a:p>
          <a:p>
            <a:pPr indent="0" lvl="0" marL="457200" rtl="0" algn="l">
              <a:lnSpc>
                <a:spcPct val="135000"/>
              </a:lnSpc>
              <a:spcBef>
                <a:spcPts val="0"/>
              </a:spcBef>
              <a:spcAft>
                <a:spcPts val="0"/>
              </a:spcAft>
              <a:buNone/>
            </a:pPr>
            <a:r>
              <a:t/>
            </a:r>
            <a:endParaRPr sz="1600">
              <a:solidFill>
                <a:srgbClr val="666666"/>
              </a:solidFill>
            </a:endParaRPr>
          </a:p>
          <a:p>
            <a:pPr indent="-330200" lvl="0" marL="457200" rtl="0" algn="l">
              <a:lnSpc>
                <a:spcPct val="135000"/>
              </a:lnSpc>
              <a:spcBef>
                <a:spcPts val="0"/>
              </a:spcBef>
              <a:spcAft>
                <a:spcPts val="0"/>
              </a:spcAft>
              <a:buClr>
                <a:srgbClr val="666666"/>
              </a:buClr>
              <a:buSzPts val="1600"/>
              <a:buChar char="●"/>
            </a:pPr>
            <a:r>
              <a:rPr lang="es" sz="1600">
                <a:solidFill>
                  <a:srgbClr val="666666"/>
                </a:solidFill>
              </a:rPr>
              <a:t>SMOTE also seems to have helped most of our models improve their AUC score.</a:t>
            </a:r>
            <a:endParaRPr sz="1600">
              <a:solidFill>
                <a:srgbClr val="666666"/>
              </a:solidFill>
            </a:endParaRPr>
          </a:p>
          <a:p>
            <a:pPr indent="0" lvl="0" marL="0" rtl="0" algn="l">
              <a:lnSpc>
                <a:spcPct val="135000"/>
              </a:lnSpc>
              <a:spcBef>
                <a:spcPts val="0"/>
              </a:spcBef>
              <a:spcAft>
                <a:spcPts val="0"/>
              </a:spcAft>
              <a:buNone/>
            </a:pPr>
            <a:r>
              <a:t/>
            </a:r>
            <a:endParaRPr sz="1600">
              <a:solidFill>
                <a:srgbClr val="666666"/>
              </a:solidFill>
            </a:endParaRPr>
          </a:p>
          <a:p>
            <a:pPr indent="-330200" lvl="0" marL="457200" rtl="0" algn="l">
              <a:lnSpc>
                <a:spcPct val="135000"/>
              </a:lnSpc>
              <a:spcBef>
                <a:spcPts val="0"/>
              </a:spcBef>
              <a:spcAft>
                <a:spcPts val="0"/>
              </a:spcAft>
              <a:buClr>
                <a:srgbClr val="666666"/>
              </a:buClr>
              <a:buSzPts val="1600"/>
              <a:buChar char="●"/>
            </a:pPr>
            <a:r>
              <a:rPr lang="es" sz="1600">
                <a:solidFill>
                  <a:srgbClr val="666666"/>
                </a:solidFill>
              </a:rPr>
              <a:t>Our decision tree classifier did the worst out of all models.</a:t>
            </a:r>
            <a:endParaRPr sz="1600">
              <a:solidFill>
                <a:srgbClr val="666666"/>
              </a:solidFill>
            </a:endParaRPr>
          </a:p>
          <a:p>
            <a:pPr indent="0" lvl="0" marL="0" rtl="0" algn="l">
              <a:lnSpc>
                <a:spcPct val="135000"/>
              </a:lnSpc>
              <a:spcBef>
                <a:spcPts val="0"/>
              </a:spcBef>
              <a:spcAft>
                <a:spcPts val="0"/>
              </a:spcAft>
              <a:buNone/>
            </a:pPr>
            <a:r>
              <a:t/>
            </a:r>
            <a:endParaRPr sz="1600">
              <a:solidFill>
                <a:srgbClr val="666666"/>
              </a:solidFill>
            </a:endParaRPr>
          </a:p>
          <a:p>
            <a:pPr indent="0" lvl="0" marL="0" rtl="0" algn="l">
              <a:lnSpc>
                <a:spcPct val="135000"/>
              </a:lnSpc>
              <a:spcBef>
                <a:spcPts val="0"/>
              </a:spcBef>
              <a:spcAft>
                <a:spcPts val="0"/>
              </a:spcAft>
              <a:buNone/>
            </a:pPr>
            <a:r>
              <a:t/>
            </a:r>
            <a:endParaRPr sz="1600">
              <a:solidFill>
                <a:srgbClr val="666666"/>
              </a:solidFill>
            </a:endParaRPr>
          </a:p>
        </p:txBody>
      </p:sp>
      <p:pic>
        <p:nvPicPr>
          <p:cNvPr id="427" name="Google Shape;427;p50"/>
          <p:cNvPicPr preferRelativeResize="0"/>
          <p:nvPr/>
        </p:nvPicPr>
        <p:blipFill>
          <a:blip r:embed="rId3">
            <a:alphaModFix/>
          </a:blip>
          <a:stretch>
            <a:fillRect/>
          </a:stretch>
        </p:blipFill>
        <p:spPr>
          <a:xfrm>
            <a:off x="285800" y="1775475"/>
            <a:ext cx="4140274" cy="31941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1"/>
          <p:cNvSpPr txBox="1"/>
          <p:nvPr>
            <p:ph idx="4294967295" type="subTitle"/>
          </p:nvPr>
        </p:nvSpPr>
        <p:spPr>
          <a:xfrm>
            <a:off x="4736775" y="1142425"/>
            <a:ext cx="4024500" cy="3569400"/>
          </a:xfrm>
          <a:prstGeom prst="rect">
            <a:avLst/>
          </a:prstGeom>
        </p:spPr>
        <p:txBody>
          <a:bodyPr anchorCtr="0" anchor="t" bIns="91425" lIns="91425" spcFirstLastPara="1" rIns="91425" wrap="square" tIns="91425">
            <a:noAutofit/>
          </a:bodyPr>
          <a:lstStyle/>
          <a:p>
            <a:pPr indent="-317500" lvl="0" marL="457200" rtl="0" algn="l">
              <a:lnSpc>
                <a:spcPct val="135000"/>
              </a:lnSpc>
              <a:spcBef>
                <a:spcPts val="0"/>
              </a:spcBef>
              <a:spcAft>
                <a:spcPts val="0"/>
              </a:spcAft>
              <a:buClr>
                <a:srgbClr val="666666"/>
              </a:buClr>
              <a:buSzPts val="1400"/>
              <a:buChar char="●"/>
            </a:pPr>
            <a:r>
              <a:rPr lang="es">
                <a:solidFill>
                  <a:srgbClr val="666666"/>
                </a:solidFill>
              </a:rPr>
              <a:t>The PR-AUC curve helps show our model’s ability to to classify most or all of our positive class. </a:t>
            </a:r>
            <a:endParaRPr>
              <a:solidFill>
                <a:srgbClr val="666666"/>
              </a:solidFill>
            </a:endParaRPr>
          </a:p>
          <a:p>
            <a:pPr indent="0" lvl="0" marL="457200" rtl="0" algn="l">
              <a:lnSpc>
                <a:spcPct val="135000"/>
              </a:lnSpc>
              <a:spcBef>
                <a:spcPts val="0"/>
              </a:spcBef>
              <a:spcAft>
                <a:spcPts val="0"/>
              </a:spcAft>
              <a:buNone/>
            </a:pPr>
            <a:r>
              <a:t/>
            </a:r>
            <a:endParaRPr>
              <a:solidFill>
                <a:srgbClr val="666666"/>
              </a:solidFill>
            </a:endParaRPr>
          </a:p>
          <a:p>
            <a:pPr indent="-317500" lvl="0" marL="457200" rtl="0" algn="l">
              <a:lnSpc>
                <a:spcPct val="135000"/>
              </a:lnSpc>
              <a:spcBef>
                <a:spcPts val="0"/>
              </a:spcBef>
              <a:spcAft>
                <a:spcPts val="0"/>
              </a:spcAft>
              <a:buClr>
                <a:srgbClr val="666666"/>
              </a:buClr>
              <a:buSzPts val="1400"/>
              <a:buChar char="●"/>
            </a:pPr>
            <a:r>
              <a:rPr lang="es">
                <a:solidFill>
                  <a:srgbClr val="666666"/>
                </a:solidFill>
              </a:rPr>
              <a:t>Our logistic regression model is able to outperform the other two models in terms of recall at most thresholds.</a:t>
            </a:r>
            <a:endParaRPr>
              <a:solidFill>
                <a:srgbClr val="666666"/>
              </a:solidFill>
            </a:endParaRPr>
          </a:p>
          <a:p>
            <a:pPr indent="0" lvl="0" marL="457200" rtl="0" algn="l">
              <a:lnSpc>
                <a:spcPct val="135000"/>
              </a:lnSpc>
              <a:spcBef>
                <a:spcPts val="0"/>
              </a:spcBef>
              <a:spcAft>
                <a:spcPts val="0"/>
              </a:spcAft>
              <a:buNone/>
            </a:pPr>
            <a:r>
              <a:t/>
            </a:r>
            <a:endParaRPr>
              <a:solidFill>
                <a:srgbClr val="666666"/>
              </a:solidFill>
            </a:endParaRPr>
          </a:p>
          <a:p>
            <a:pPr indent="-317500" lvl="0" marL="457200" rtl="0" algn="l">
              <a:lnSpc>
                <a:spcPct val="135000"/>
              </a:lnSpc>
              <a:spcBef>
                <a:spcPts val="0"/>
              </a:spcBef>
              <a:spcAft>
                <a:spcPts val="0"/>
              </a:spcAft>
              <a:buClr>
                <a:srgbClr val="666666"/>
              </a:buClr>
              <a:buSzPts val="1400"/>
              <a:buChar char="●"/>
            </a:pPr>
            <a:r>
              <a:rPr lang="es">
                <a:solidFill>
                  <a:srgbClr val="666666"/>
                </a:solidFill>
              </a:rPr>
              <a:t>We decided to prioritize recall over precision, as ignoring WNV could lead to human death.</a:t>
            </a:r>
            <a:endParaRPr>
              <a:solidFill>
                <a:srgbClr val="666666"/>
              </a:solidFill>
            </a:endParaRPr>
          </a:p>
          <a:p>
            <a:pPr indent="0" lvl="0" marL="457200" rtl="0" algn="l">
              <a:lnSpc>
                <a:spcPct val="135000"/>
              </a:lnSpc>
              <a:spcBef>
                <a:spcPts val="0"/>
              </a:spcBef>
              <a:spcAft>
                <a:spcPts val="0"/>
              </a:spcAft>
              <a:buNone/>
            </a:pPr>
            <a:r>
              <a:t/>
            </a:r>
            <a:endParaRPr>
              <a:solidFill>
                <a:srgbClr val="666666"/>
              </a:solidFill>
            </a:endParaRPr>
          </a:p>
        </p:txBody>
      </p:sp>
      <p:sp>
        <p:nvSpPr>
          <p:cNvPr id="433" name="Google Shape;433;p51"/>
          <p:cNvSpPr txBox="1"/>
          <p:nvPr>
            <p:ph type="title"/>
          </p:nvPr>
        </p:nvSpPr>
        <p:spPr>
          <a:xfrm>
            <a:off x="762900" y="856425"/>
            <a:ext cx="76182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Trade-off between precision and recall - how do we decide the final model?</a:t>
            </a:r>
            <a:endParaRPr b="1"/>
          </a:p>
        </p:txBody>
      </p:sp>
      <p:sp>
        <p:nvSpPr>
          <p:cNvPr id="434" name="Google Shape;434;p5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solidFill>
                  <a:srgbClr val="FFFFFF"/>
                </a:solidFill>
              </a:rPr>
              <a:t>‹#›</a:t>
            </a:fld>
            <a:endParaRPr>
              <a:solidFill>
                <a:srgbClr val="FFFFFF"/>
              </a:solidFill>
            </a:endParaRPr>
          </a:p>
        </p:txBody>
      </p:sp>
      <p:pic>
        <p:nvPicPr>
          <p:cNvPr id="435" name="Google Shape;435;p51"/>
          <p:cNvPicPr preferRelativeResize="0"/>
          <p:nvPr/>
        </p:nvPicPr>
        <p:blipFill>
          <a:blip r:embed="rId3">
            <a:alphaModFix/>
          </a:blip>
          <a:stretch>
            <a:fillRect/>
          </a:stretch>
        </p:blipFill>
        <p:spPr>
          <a:xfrm>
            <a:off x="520275" y="1472637"/>
            <a:ext cx="4237650" cy="2908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2"/>
          <p:cNvSpPr txBox="1"/>
          <p:nvPr>
            <p:ph type="title"/>
          </p:nvPr>
        </p:nvSpPr>
        <p:spPr>
          <a:xfrm>
            <a:off x="4598900" y="1491800"/>
            <a:ext cx="3593700" cy="12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a:solidFill>
                  <a:srgbClr val="434343"/>
                </a:solidFill>
              </a:rPr>
              <a:t>Conclusions</a:t>
            </a:r>
            <a:endParaRPr>
              <a:solidFill>
                <a:srgbClr val="434343"/>
              </a:solidFill>
            </a:endParaRPr>
          </a:p>
        </p:txBody>
      </p:sp>
      <p:sp>
        <p:nvSpPr>
          <p:cNvPr id="441" name="Google Shape;441;p52"/>
          <p:cNvSpPr txBox="1"/>
          <p:nvPr>
            <p:ph idx="1" type="subTitle"/>
          </p:nvPr>
        </p:nvSpPr>
        <p:spPr>
          <a:xfrm>
            <a:off x="4598900" y="2968192"/>
            <a:ext cx="2920800" cy="15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a:t>
            </a:r>
            <a:r>
              <a:rPr lang="es"/>
              <a:t>iguring out what to do next and what the trade-offs are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3"/>
          <p:cNvSpPr txBox="1"/>
          <p:nvPr>
            <p:ph type="title"/>
          </p:nvPr>
        </p:nvSpPr>
        <p:spPr>
          <a:xfrm>
            <a:off x="762900" y="982450"/>
            <a:ext cx="76182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We can infer that weather conditions are the main predictor of WNV being present</a:t>
            </a:r>
            <a:endParaRPr b="1"/>
          </a:p>
        </p:txBody>
      </p:sp>
      <p:sp>
        <p:nvSpPr>
          <p:cNvPr id="447" name="Google Shape;447;p5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solidFill>
                  <a:srgbClr val="FFFFFF"/>
                </a:solidFill>
              </a:rPr>
              <a:t>‹#›</a:t>
            </a:fld>
            <a:endParaRPr>
              <a:solidFill>
                <a:srgbClr val="FFFFFF"/>
              </a:solidFill>
            </a:endParaRPr>
          </a:p>
        </p:txBody>
      </p:sp>
      <p:sp>
        <p:nvSpPr>
          <p:cNvPr id="448" name="Google Shape;448;p53"/>
          <p:cNvSpPr txBox="1"/>
          <p:nvPr>
            <p:ph idx="4294967295" type="subTitle"/>
          </p:nvPr>
        </p:nvSpPr>
        <p:spPr>
          <a:xfrm>
            <a:off x="3042275" y="1188275"/>
            <a:ext cx="5338800" cy="1941900"/>
          </a:xfrm>
          <a:prstGeom prst="rect">
            <a:avLst/>
          </a:prstGeom>
        </p:spPr>
        <p:txBody>
          <a:bodyPr anchorCtr="0" anchor="t" bIns="91425" lIns="91425" spcFirstLastPara="1" rIns="91425" wrap="square" tIns="91425">
            <a:noAutofit/>
          </a:bodyPr>
          <a:lstStyle/>
          <a:p>
            <a:pPr indent="0" lvl="0" marL="457200" rtl="0" algn="l">
              <a:lnSpc>
                <a:spcPct val="144444"/>
              </a:lnSpc>
              <a:spcBef>
                <a:spcPts val="1900"/>
              </a:spcBef>
              <a:spcAft>
                <a:spcPts val="0"/>
              </a:spcAft>
              <a:buNone/>
            </a:pPr>
            <a:r>
              <a:rPr lang="es" sz="1200">
                <a:solidFill>
                  <a:srgbClr val="666666"/>
                </a:solidFill>
              </a:rPr>
              <a:t>Changing trends in global climates have affected patterns of infectious disease transmission*.  Additionally, changes in weather — increased rainfall, humidity and heat waves have </a:t>
            </a:r>
            <a:r>
              <a:rPr lang="es" sz="1200">
                <a:solidFill>
                  <a:srgbClr val="666666"/>
                </a:solidFill>
                <a:uFill>
                  <a:noFill/>
                </a:uFill>
                <a:hlinkClick r:id="rId3">
                  <a:extLst>
                    <a:ext uri="{A12FA001-AC4F-418D-AE19-62706E023703}">
                      <ahyp:hlinkClr val="tx"/>
                    </a:ext>
                  </a:extLst>
                </a:hlinkClick>
              </a:rPr>
              <a:t>impacted patterns of insect activity</a:t>
            </a:r>
            <a:r>
              <a:rPr lang="es" sz="1200">
                <a:solidFill>
                  <a:srgbClr val="666666"/>
                </a:solidFill>
              </a:rPr>
              <a:t>. These changes have also created environments that better suit virus  transmission.</a:t>
            </a:r>
            <a:endParaRPr sz="1200">
              <a:solidFill>
                <a:srgbClr val="666666"/>
              </a:solidFill>
            </a:endParaRPr>
          </a:p>
          <a:p>
            <a:pPr indent="0" lvl="0" marL="457200" rtl="0" algn="l">
              <a:lnSpc>
                <a:spcPct val="100000"/>
              </a:lnSpc>
              <a:spcBef>
                <a:spcPts val="1900"/>
              </a:spcBef>
              <a:spcAft>
                <a:spcPts val="0"/>
              </a:spcAft>
              <a:buNone/>
            </a:pPr>
            <a:r>
              <a:t/>
            </a:r>
            <a:endParaRPr sz="1200">
              <a:solidFill>
                <a:srgbClr val="666666"/>
              </a:solidFill>
            </a:endParaRPr>
          </a:p>
        </p:txBody>
      </p:sp>
      <p:sp>
        <p:nvSpPr>
          <p:cNvPr id="449" name="Google Shape;449;p53"/>
          <p:cNvSpPr txBox="1"/>
          <p:nvPr/>
        </p:nvSpPr>
        <p:spPr>
          <a:xfrm>
            <a:off x="2204350" y="4663225"/>
            <a:ext cx="4546200" cy="20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700">
                <a:latin typeface="Ubuntu Light"/>
                <a:ea typeface="Ubuntu Light"/>
                <a:cs typeface="Ubuntu Light"/>
                <a:sym typeface="Ubuntu Light"/>
              </a:rPr>
              <a:t>*Sources:</a:t>
            </a:r>
            <a:endParaRPr sz="700">
              <a:latin typeface="Ubuntu Light"/>
              <a:ea typeface="Ubuntu Light"/>
              <a:cs typeface="Ubuntu Light"/>
              <a:sym typeface="Ubuntu Light"/>
            </a:endParaRPr>
          </a:p>
          <a:p>
            <a:pPr indent="0" lvl="0" marL="0" rtl="0" algn="ctr">
              <a:spcBef>
                <a:spcPts val="0"/>
              </a:spcBef>
              <a:spcAft>
                <a:spcPts val="0"/>
              </a:spcAft>
              <a:buNone/>
            </a:pPr>
            <a:r>
              <a:rPr lang="es" sz="700">
                <a:latin typeface="Ubuntu Light"/>
                <a:ea typeface="Ubuntu Light"/>
                <a:cs typeface="Ubuntu Light"/>
                <a:sym typeface="Ubuntu Light"/>
              </a:rPr>
              <a:t> </a:t>
            </a:r>
            <a:r>
              <a:rPr lang="es" sz="700" u="sng">
                <a:solidFill>
                  <a:schemeClr val="hlink"/>
                </a:solidFill>
                <a:latin typeface="Ubuntu Light"/>
                <a:ea typeface="Ubuntu Light"/>
                <a:cs typeface="Ubuntu Light"/>
                <a:sym typeface="Ubuntu Light"/>
                <a:hlinkClick r:id="rId4"/>
              </a:rPr>
              <a:t>https://idpjournal.biomedcentral.com/articles/10.1186/s40249-019-0565-1</a:t>
            </a:r>
            <a:endParaRPr sz="700">
              <a:latin typeface="Ubuntu Light"/>
              <a:ea typeface="Ubuntu Light"/>
              <a:cs typeface="Ubuntu Light"/>
              <a:sym typeface="Ubuntu Light"/>
            </a:endParaRPr>
          </a:p>
          <a:p>
            <a:pPr indent="0" lvl="0" marL="0" rtl="0" algn="ctr">
              <a:spcBef>
                <a:spcPts val="0"/>
              </a:spcBef>
              <a:spcAft>
                <a:spcPts val="0"/>
              </a:spcAft>
              <a:buNone/>
            </a:pPr>
            <a:r>
              <a:rPr lang="es" sz="700">
                <a:latin typeface="Ubuntu Light"/>
                <a:ea typeface="Ubuntu Light"/>
                <a:cs typeface="Ubuntu Light"/>
                <a:sym typeface="Ubuntu Light"/>
              </a:rPr>
              <a:t>https://www.ncbi.nlm.nih.gov/pmc/articles/PMC4342965/</a:t>
            </a:r>
            <a:endParaRPr sz="700">
              <a:latin typeface="Ubuntu Light"/>
              <a:ea typeface="Ubuntu Light"/>
              <a:cs typeface="Ubuntu Light"/>
              <a:sym typeface="Ubuntu Light"/>
            </a:endParaRPr>
          </a:p>
        </p:txBody>
      </p:sp>
      <p:pic>
        <p:nvPicPr>
          <p:cNvPr id="450" name="Google Shape;450;p53"/>
          <p:cNvPicPr preferRelativeResize="0"/>
          <p:nvPr/>
        </p:nvPicPr>
        <p:blipFill>
          <a:blip r:embed="rId5">
            <a:alphaModFix/>
          </a:blip>
          <a:stretch>
            <a:fillRect/>
          </a:stretch>
        </p:blipFill>
        <p:spPr>
          <a:xfrm>
            <a:off x="3438574" y="2980734"/>
            <a:ext cx="4546200" cy="1503965"/>
          </a:xfrm>
          <a:prstGeom prst="rect">
            <a:avLst/>
          </a:prstGeom>
          <a:noFill/>
          <a:ln>
            <a:noFill/>
          </a:ln>
        </p:spPr>
      </p:pic>
      <p:grpSp>
        <p:nvGrpSpPr>
          <p:cNvPr id="451" name="Google Shape;451;p53"/>
          <p:cNvGrpSpPr/>
          <p:nvPr/>
        </p:nvGrpSpPr>
        <p:grpSpPr>
          <a:xfrm>
            <a:off x="641218" y="1376051"/>
            <a:ext cx="2694460" cy="3364422"/>
            <a:chOff x="555172" y="-875"/>
            <a:chExt cx="4452182" cy="5144376"/>
          </a:xfrm>
        </p:grpSpPr>
        <p:pic>
          <p:nvPicPr>
            <p:cNvPr id="452" name="Google Shape;452;p53"/>
            <p:cNvPicPr preferRelativeResize="0"/>
            <p:nvPr/>
          </p:nvPicPr>
          <p:blipFill rotWithShape="1">
            <a:blip r:embed="rId6">
              <a:alphaModFix/>
            </a:blip>
            <a:srcRect b="0" l="0" r="84944" t="0"/>
            <a:stretch/>
          </p:blipFill>
          <p:spPr>
            <a:xfrm>
              <a:off x="555172" y="0"/>
              <a:ext cx="1209549" cy="5143501"/>
            </a:xfrm>
            <a:prstGeom prst="rect">
              <a:avLst/>
            </a:prstGeom>
            <a:noFill/>
            <a:ln>
              <a:noFill/>
            </a:ln>
          </p:spPr>
        </p:pic>
        <p:pic>
          <p:nvPicPr>
            <p:cNvPr id="453" name="Google Shape;453;p53"/>
            <p:cNvPicPr preferRelativeResize="0"/>
            <p:nvPr/>
          </p:nvPicPr>
          <p:blipFill rotWithShape="1">
            <a:blip r:embed="rId6">
              <a:alphaModFix/>
            </a:blip>
            <a:srcRect b="0" l="58432" r="0" t="0"/>
            <a:stretch/>
          </p:blipFill>
          <p:spPr>
            <a:xfrm>
              <a:off x="1667878" y="-875"/>
              <a:ext cx="3339476" cy="5143501"/>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fld id="{00000000-1234-1234-1234-123412341234}" type="slidenum">
              <a:rPr lang="es">
                <a:solidFill>
                  <a:schemeClr val="lt2"/>
                </a:solidFill>
              </a:rPr>
              <a:t>‹#›</a:t>
            </a:fld>
            <a:endParaRPr>
              <a:solidFill>
                <a:schemeClr val="lt2"/>
              </a:solidFill>
            </a:endParaRPr>
          </a:p>
        </p:txBody>
      </p:sp>
      <p:sp>
        <p:nvSpPr>
          <p:cNvPr id="459" name="Google Shape;459;p54"/>
          <p:cNvSpPr txBox="1"/>
          <p:nvPr/>
        </p:nvSpPr>
        <p:spPr>
          <a:xfrm>
            <a:off x="5695375" y="347000"/>
            <a:ext cx="3000000" cy="3284100"/>
          </a:xfrm>
          <a:prstGeom prst="rect">
            <a:avLst/>
          </a:prstGeom>
          <a:noFill/>
          <a:ln>
            <a:noFill/>
          </a:ln>
        </p:spPr>
        <p:txBody>
          <a:bodyPr anchorCtr="0" anchor="t" bIns="91425" lIns="91425" spcFirstLastPara="1" rIns="91425" wrap="square" tIns="91425">
            <a:noAutofit/>
          </a:bodyPr>
          <a:lstStyle/>
          <a:p>
            <a:pPr indent="0" lvl="0" marL="0" rtl="0" algn="l">
              <a:lnSpc>
                <a:spcPct val="170000"/>
              </a:lnSpc>
              <a:spcBef>
                <a:spcPts val="200"/>
              </a:spcBef>
              <a:spcAft>
                <a:spcPts val="0"/>
              </a:spcAft>
              <a:buNone/>
            </a:pPr>
            <a:r>
              <a:rPr b="1" lang="es" sz="1300">
                <a:solidFill>
                  <a:srgbClr val="666666"/>
                </a:solidFill>
                <a:latin typeface="Ubuntu"/>
                <a:ea typeface="Ubuntu"/>
                <a:cs typeface="Ubuntu"/>
                <a:sym typeface="Ubuntu"/>
              </a:rPr>
              <a:t>Locations with 80% probability of WNV </a:t>
            </a:r>
            <a:r>
              <a:rPr lang="es" sz="1300">
                <a:solidFill>
                  <a:srgbClr val="666666"/>
                </a:solidFill>
                <a:latin typeface="Ubuntu Light"/>
                <a:ea typeface="Ubuntu Light"/>
                <a:cs typeface="Ubuntu Light"/>
                <a:sym typeface="Ubuntu Light"/>
              </a:rPr>
              <a:t> </a:t>
            </a:r>
            <a:endParaRPr sz="1300">
              <a:solidFill>
                <a:srgbClr val="666666"/>
              </a:solidFill>
              <a:latin typeface="Ubuntu Light"/>
              <a:ea typeface="Ubuntu Light"/>
              <a:cs typeface="Ubuntu Light"/>
              <a:sym typeface="Ubuntu Light"/>
            </a:endParaRPr>
          </a:p>
          <a:p>
            <a:pPr indent="-311150" lvl="0" marL="457200" rtl="0" algn="l">
              <a:lnSpc>
                <a:spcPct val="170000"/>
              </a:lnSpc>
              <a:spcBef>
                <a:spcPts val="1300"/>
              </a:spcBef>
              <a:spcAft>
                <a:spcPts val="0"/>
              </a:spcAft>
              <a:buClr>
                <a:srgbClr val="666666"/>
              </a:buClr>
              <a:buSzPts val="1300"/>
              <a:buFont typeface="Ubuntu Light"/>
              <a:buChar char="●"/>
            </a:pPr>
            <a:r>
              <a:rPr lang="es" sz="1300">
                <a:solidFill>
                  <a:srgbClr val="666666"/>
                </a:solidFill>
                <a:latin typeface="Ubuntu Light"/>
                <a:ea typeface="Ubuntu Light"/>
                <a:cs typeface="Ubuntu Light"/>
                <a:sym typeface="Ubuntu Light"/>
              </a:rPr>
              <a:t>Elk Grove Village (7,500 acres)</a:t>
            </a:r>
            <a:endParaRPr sz="1300">
              <a:solidFill>
                <a:srgbClr val="666666"/>
              </a:solidFill>
              <a:latin typeface="Ubuntu Light"/>
              <a:ea typeface="Ubuntu Light"/>
              <a:cs typeface="Ubuntu Light"/>
              <a:sym typeface="Ubuntu Light"/>
            </a:endParaRPr>
          </a:p>
          <a:p>
            <a:pPr indent="-311150" lvl="0" marL="457200" rtl="0" algn="l">
              <a:lnSpc>
                <a:spcPct val="170000"/>
              </a:lnSpc>
              <a:spcBef>
                <a:spcPts val="0"/>
              </a:spcBef>
              <a:spcAft>
                <a:spcPts val="0"/>
              </a:spcAft>
              <a:buClr>
                <a:srgbClr val="666666"/>
              </a:buClr>
              <a:buSzPts val="1300"/>
              <a:buFont typeface="Ubuntu Light"/>
              <a:buChar char="●"/>
            </a:pPr>
            <a:r>
              <a:rPr lang="es" sz="1300">
                <a:solidFill>
                  <a:srgbClr val="666666"/>
                </a:solidFill>
                <a:latin typeface="Ubuntu Light"/>
                <a:ea typeface="Ubuntu Light"/>
                <a:cs typeface="Ubuntu Light"/>
                <a:sym typeface="Ubuntu Light"/>
              </a:rPr>
              <a:t>Des Plains (9,000 acres)</a:t>
            </a:r>
            <a:endParaRPr sz="1300">
              <a:solidFill>
                <a:srgbClr val="666666"/>
              </a:solidFill>
              <a:latin typeface="Ubuntu Light"/>
              <a:ea typeface="Ubuntu Light"/>
              <a:cs typeface="Ubuntu Light"/>
              <a:sym typeface="Ubuntu Light"/>
            </a:endParaRPr>
          </a:p>
          <a:p>
            <a:pPr indent="-311150" lvl="0" marL="457200" rtl="0" algn="l">
              <a:lnSpc>
                <a:spcPct val="170000"/>
              </a:lnSpc>
              <a:spcBef>
                <a:spcPts val="0"/>
              </a:spcBef>
              <a:spcAft>
                <a:spcPts val="0"/>
              </a:spcAft>
              <a:buClr>
                <a:srgbClr val="666666"/>
              </a:buClr>
              <a:buSzPts val="1300"/>
              <a:buFont typeface="Ubuntu Light"/>
              <a:buChar char="●"/>
            </a:pPr>
            <a:r>
              <a:rPr lang="es" sz="1300">
                <a:solidFill>
                  <a:srgbClr val="666666"/>
                </a:solidFill>
                <a:latin typeface="Ubuntu Light"/>
                <a:ea typeface="Ubuntu Light"/>
                <a:cs typeface="Ubuntu Light"/>
                <a:sym typeface="Ubuntu Light"/>
              </a:rPr>
              <a:t>Norridge (1,100 acres)</a:t>
            </a:r>
            <a:endParaRPr sz="1300">
              <a:solidFill>
                <a:srgbClr val="666666"/>
              </a:solidFill>
              <a:latin typeface="Ubuntu Light"/>
              <a:ea typeface="Ubuntu Light"/>
              <a:cs typeface="Ubuntu Light"/>
              <a:sym typeface="Ubuntu Light"/>
            </a:endParaRPr>
          </a:p>
          <a:p>
            <a:pPr indent="-311150" lvl="0" marL="457200" rtl="0" algn="l">
              <a:lnSpc>
                <a:spcPct val="170000"/>
              </a:lnSpc>
              <a:spcBef>
                <a:spcPts val="0"/>
              </a:spcBef>
              <a:spcAft>
                <a:spcPts val="0"/>
              </a:spcAft>
              <a:buClr>
                <a:srgbClr val="666666"/>
              </a:buClr>
              <a:buSzPts val="1300"/>
              <a:buFont typeface="Ubuntu Light"/>
              <a:buChar char="●"/>
            </a:pPr>
            <a:r>
              <a:rPr lang="es" sz="1300">
                <a:solidFill>
                  <a:srgbClr val="666666"/>
                </a:solidFill>
                <a:latin typeface="Ubuntu Light"/>
                <a:ea typeface="Ubuntu Light"/>
                <a:cs typeface="Ubuntu Light"/>
                <a:sym typeface="Ubuntu Light"/>
              </a:rPr>
              <a:t>Lincolnwood (1,700 acres)</a:t>
            </a:r>
            <a:endParaRPr sz="1300">
              <a:solidFill>
                <a:srgbClr val="666666"/>
              </a:solidFill>
              <a:latin typeface="Ubuntu Light"/>
              <a:ea typeface="Ubuntu Light"/>
              <a:cs typeface="Ubuntu Light"/>
              <a:sym typeface="Ubuntu Light"/>
            </a:endParaRPr>
          </a:p>
          <a:p>
            <a:pPr indent="-311150" lvl="0" marL="457200" rtl="0" algn="l">
              <a:lnSpc>
                <a:spcPct val="170000"/>
              </a:lnSpc>
              <a:spcBef>
                <a:spcPts val="0"/>
              </a:spcBef>
              <a:spcAft>
                <a:spcPts val="0"/>
              </a:spcAft>
              <a:buClr>
                <a:srgbClr val="666666"/>
              </a:buClr>
              <a:buSzPts val="1300"/>
              <a:buFont typeface="Ubuntu Light"/>
              <a:buChar char="●"/>
            </a:pPr>
            <a:r>
              <a:rPr lang="es" sz="1300">
                <a:solidFill>
                  <a:srgbClr val="666666"/>
                </a:solidFill>
                <a:latin typeface="Ubuntu Light"/>
                <a:ea typeface="Ubuntu Light"/>
                <a:cs typeface="Ubuntu Light"/>
                <a:sym typeface="Ubuntu Light"/>
              </a:rPr>
              <a:t>Stickney (1,200 acres)</a:t>
            </a:r>
            <a:endParaRPr sz="1300">
              <a:solidFill>
                <a:srgbClr val="666666"/>
              </a:solidFill>
              <a:latin typeface="Ubuntu Light"/>
              <a:ea typeface="Ubuntu Light"/>
              <a:cs typeface="Ubuntu Light"/>
              <a:sym typeface="Ubuntu Light"/>
            </a:endParaRPr>
          </a:p>
          <a:p>
            <a:pPr indent="-311150" lvl="0" marL="457200" rtl="0" algn="l">
              <a:lnSpc>
                <a:spcPct val="170000"/>
              </a:lnSpc>
              <a:spcBef>
                <a:spcPts val="0"/>
              </a:spcBef>
              <a:spcAft>
                <a:spcPts val="0"/>
              </a:spcAft>
              <a:buClr>
                <a:srgbClr val="666666"/>
              </a:buClr>
              <a:buSzPts val="1300"/>
              <a:buFont typeface="Ubuntu Light"/>
              <a:buChar char="●"/>
            </a:pPr>
            <a:r>
              <a:rPr lang="es" sz="1300">
                <a:solidFill>
                  <a:srgbClr val="666666"/>
                </a:solidFill>
                <a:latin typeface="Ubuntu Light"/>
                <a:ea typeface="Ubuntu Light"/>
                <a:cs typeface="Ubuntu Light"/>
                <a:sym typeface="Ubuntu Light"/>
              </a:rPr>
              <a:t>Forest View (900 acres)</a:t>
            </a:r>
            <a:endParaRPr sz="1300">
              <a:solidFill>
                <a:srgbClr val="666666"/>
              </a:solidFill>
              <a:latin typeface="Ubuntu Light"/>
              <a:ea typeface="Ubuntu Light"/>
              <a:cs typeface="Ubuntu Light"/>
              <a:sym typeface="Ubuntu Light"/>
            </a:endParaRPr>
          </a:p>
          <a:p>
            <a:pPr indent="-311150" lvl="0" marL="457200" rtl="0" algn="l">
              <a:lnSpc>
                <a:spcPct val="170000"/>
              </a:lnSpc>
              <a:spcBef>
                <a:spcPts val="0"/>
              </a:spcBef>
              <a:spcAft>
                <a:spcPts val="0"/>
              </a:spcAft>
              <a:buClr>
                <a:srgbClr val="666666"/>
              </a:buClr>
              <a:buSzPts val="1300"/>
              <a:buFont typeface="Ubuntu Light"/>
              <a:buChar char="●"/>
            </a:pPr>
            <a:r>
              <a:rPr lang="es" sz="1300">
                <a:solidFill>
                  <a:srgbClr val="666666"/>
                </a:solidFill>
                <a:latin typeface="Ubuntu Light"/>
                <a:ea typeface="Ubuntu Light"/>
                <a:cs typeface="Ubuntu Light"/>
                <a:sym typeface="Ubuntu Light"/>
              </a:rPr>
              <a:t>Morton Grove (3,100 acres)</a:t>
            </a:r>
            <a:endParaRPr sz="1300">
              <a:solidFill>
                <a:srgbClr val="666666"/>
              </a:solidFill>
              <a:latin typeface="Ubuntu Light"/>
              <a:ea typeface="Ubuntu Light"/>
              <a:cs typeface="Ubuntu Light"/>
              <a:sym typeface="Ubuntu Light"/>
            </a:endParaRPr>
          </a:p>
        </p:txBody>
      </p:sp>
      <p:sp>
        <p:nvSpPr>
          <p:cNvPr id="460" name="Google Shape;460;p54"/>
          <p:cNvSpPr txBox="1"/>
          <p:nvPr/>
        </p:nvSpPr>
        <p:spPr>
          <a:xfrm>
            <a:off x="5784475" y="3855825"/>
            <a:ext cx="2821800" cy="990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s" sz="1300">
                <a:solidFill>
                  <a:srgbClr val="666666"/>
                </a:solidFill>
                <a:latin typeface="Ubuntu"/>
                <a:ea typeface="Ubuntu"/>
                <a:cs typeface="Ubuntu"/>
                <a:sym typeface="Ubuntu"/>
              </a:rPr>
              <a:t>Around 24,500 acres of area in Chicago </a:t>
            </a:r>
            <a:r>
              <a:rPr b="1" lang="es" sz="1300">
                <a:solidFill>
                  <a:srgbClr val="666666"/>
                </a:solidFill>
                <a:latin typeface="Ubuntu"/>
                <a:ea typeface="Ubuntu"/>
                <a:cs typeface="Ubuntu"/>
                <a:sym typeface="Ubuntu"/>
              </a:rPr>
              <a:t>identified</a:t>
            </a:r>
            <a:r>
              <a:rPr b="1" lang="es" sz="1300">
                <a:solidFill>
                  <a:srgbClr val="666666"/>
                </a:solidFill>
                <a:latin typeface="Ubuntu"/>
                <a:ea typeface="Ubuntu"/>
                <a:cs typeface="Ubuntu"/>
                <a:sym typeface="Ubuntu"/>
              </a:rPr>
              <a:t> as high risk, housing an approximate population of 148,500 people.</a:t>
            </a:r>
            <a:endParaRPr b="1" sz="1300">
              <a:solidFill>
                <a:srgbClr val="666666"/>
              </a:solidFill>
              <a:latin typeface="Ubuntu"/>
              <a:ea typeface="Ubuntu"/>
              <a:cs typeface="Ubuntu"/>
              <a:sym typeface="Ubuntu"/>
            </a:endParaRPr>
          </a:p>
        </p:txBody>
      </p:sp>
      <p:sp>
        <p:nvSpPr>
          <p:cNvPr id="461" name="Google Shape;461;p54"/>
          <p:cNvSpPr txBox="1"/>
          <p:nvPr/>
        </p:nvSpPr>
        <p:spPr>
          <a:xfrm>
            <a:off x="4960575" y="4885125"/>
            <a:ext cx="3841500" cy="20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700">
                <a:latin typeface="Ubuntu Light"/>
                <a:ea typeface="Ubuntu Light"/>
                <a:cs typeface="Ubuntu Light"/>
                <a:sym typeface="Ubuntu Light"/>
              </a:rPr>
              <a:t>Source:Wikipedia</a:t>
            </a:r>
            <a:endParaRPr sz="700">
              <a:latin typeface="Ubuntu Light"/>
              <a:ea typeface="Ubuntu Light"/>
              <a:cs typeface="Ubuntu Light"/>
              <a:sym typeface="Ubuntu Light"/>
            </a:endParaRPr>
          </a:p>
          <a:p>
            <a:pPr indent="0" lvl="0" marL="0" rtl="0" algn="ctr">
              <a:spcBef>
                <a:spcPts val="0"/>
              </a:spcBef>
              <a:spcAft>
                <a:spcPts val="0"/>
              </a:spcAft>
              <a:buNone/>
            </a:pPr>
            <a:r>
              <a:t/>
            </a:r>
            <a:endParaRPr sz="700">
              <a:latin typeface="Ubuntu Light"/>
              <a:ea typeface="Ubuntu Light"/>
              <a:cs typeface="Ubuntu Light"/>
              <a:sym typeface="Ubuntu Light"/>
            </a:endParaRPr>
          </a:p>
        </p:txBody>
      </p:sp>
      <p:pic>
        <p:nvPicPr>
          <p:cNvPr id="462" name="Google Shape;462;p54"/>
          <p:cNvPicPr preferRelativeResize="0"/>
          <p:nvPr/>
        </p:nvPicPr>
        <p:blipFill>
          <a:blip r:embed="rId3">
            <a:alphaModFix/>
          </a:blip>
          <a:stretch>
            <a:fillRect/>
          </a:stretch>
        </p:blipFill>
        <p:spPr>
          <a:xfrm>
            <a:off x="152400" y="152400"/>
            <a:ext cx="4128832" cy="48387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5"/>
          <p:cNvSpPr txBox="1"/>
          <p:nvPr>
            <p:ph type="title"/>
          </p:nvPr>
        </p:nvSpPr>
        <p:spPr>
          <a:xfrm>
            <a:off x="2675900" y="1220035"/>
            <a:ext cx="3926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sz="3600">
                <a:solidFill>
                  <a:srgbClr val="666666"/>
                </a:solidFill>
              </a:rPr>
              <a:t>Let’s not forget the Human Cost </a:t>
            </a:r>
            <a:endParaRPr b="1" sz="3600">
              <a:solidFill>
                <a:srgbClr val="666666"/>
              </a:solidFill>
            </a:endParaRPr>
          </a:p>
        </p:txBody>
      </p:sp>
      <p:sp>
        <p:nvSpPr>
          <p:cNvPr id="468" name="Google Shape;468;p55"/>
          <p:cNvSpPr/>
          <p:nvPr/>
        </p:nvSpPr>
        <p:spPr>
          <a:xfrm>
            <a:off x="1430400" y="1371450"/>
            <a:ext cx="1147200" cy="3990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9" name="Google Shape;469;p55"/>
          <p:cNvPicPr preferRelativeResize="0"/>
          <p:nvPr/>
        </p:nvPicPr>
        <p:blipFill>
          <a:blip r:embed="rId3">
            <a:alphaModFix/>
          </a:blip>
          <a:stretch>
            <a:fillRect/>
          </a:stretch>
        </p:blipFill>
        <p:spPr>
          <a:xfrm>
            <a:off x="1791900" y="3328118"/>
            <a:ext cx="3005623" cy="828832"/>
          </a:xfrm>
          <a:prstGeom prst="rect">
            <a:avLst/>
          </a:prstGeom>
          <a:noFill/>
          <a:ln>
            <a:noFill/>
          </a:ln>
        </p:spPr>
      </p:pic>
      <p:pic>
        <p:nvPicPr>
          <p:cNvPr id="470" name="Google Shape;470;p55"/>
          <p:cNvPicPr preferRelativeResize="0"/>
          <p:nvPr/>
        </p:nvPicPr>
        <p:blipFill>
          <a:blip r:embed="rId4">
            <a:alphaModFix/>
          </a:blip>
          <a:stretch>
            <a:fillRect/>
          </a:stretch>
        </p:blipFill>
        <p:spPr>
          <a:xfrm>
            <a:off x="4951316" y="3328125"/>
            <a:ext cx="2475911" cy="749850"/>
          </a:xfrm>
          <a:prstGeom prst="rect">
            <a:avLst/>
          </a:prstGeom>
          <a:noFill/>
          <a:ln>
            <a:noFill/>
          </a:ln>
        </p:spPr>
      </p:pic>
      <p:sp>
        <p:nvSpPr>
          <p:cNvPr id="471" name="Google Shape;471;p55"/>
          <p:cNvSpPr txBox="1"/>
          <p:nvPr>
            <p:ph idx="1" type="subTitle"/>
          </p:nvPr>
        </p:nvSpPr>
        <p:spPr>
          <a:xfrm>
            <a:off x="2675900" y="2547750"/>
            <a:ext cx="3769500" cy="194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With a fatality rate of 5%, WNV is no small matter. Let’s look beyond just the numbers.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6"/>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It disproportionately affects the elderly</a:t>
            </a:r>
            <a:endParaRPr/>
          </a:p>
        </p:txBody>
      </p:sp>
      <p:pic>
        <p:nvPicPr>
          <p:cNvPr id="477" name="Google Shape;477;p56"/>
          <p:cNvPicPr preferRelativeResize="0"/>
          <p:nvPr/>
        </p:nvPicPr>
        <p:blipFill>
          <a:blip r:embed="rId3">
            <a:alphaModFix/>
          </a:blip>
          <a:stretch>
            <a:fillRect/>
          </a:stretch>
        </p:blipFill>
        <p:spPr>
          <a:xfrm>
            <a:off x="2128525" y="1334300"/>
            <a:ext cx="4886949" cy="3086500"/>
          </a:xfrm>
          <a:prstGeom prst="rect">
            <a:avLst/>
          </a:prstGeom>
          <a:noFill/>
          <a:ln>
            <a:noFill/>
          </a:ln>
        </p:spPr>
      </p:pic>
      <p:sp>
        <p:nvSpPr>
          <p:cNvPr id="478" name="Google Shape;478;p56"/>
          <p:cNvSpPr txBox="1"/>
          <p:nvPr/>
        </p:nvSpPr>
        <p:spPr>
          <a:xfrm>
            <a:off x="2754275" y="4756825"/>
            <a:ext cx="3996300" cy="20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800">
                <a:latin typeface="Ubuntu Light"/>
                <a:ea typeface="Ubuntu Light"/>
                <a:cs typeface="Ubuntu Light"/>
                <a:sym typeface="Ubuntu Light"/>
              </a:rPr>
              <a:t>Source: </a:t>
            </a:r>
            <a:r>
              <a:rPr lang="es" sz="800">
                <a:latin typeface="Ubuntu Light"/>
                <a:ea typeface="Ubuntu Light"/>
                <a:cs typeface="Ubuntu Light"/>
                <a:sym typeface="Ubuntu Light"/>
              </a:rPr>
              <a:t>https://www.cdc.gov/westnile/index.html</a:t>
            </a:r>
            <a:endParaRPr sz="800">
              <a:latin typeface="Ubuntu Light"/>
              <a:ea typeface="Ubuntu Light"/>
              <a:cs typeface="Ubuntu Light"/>
              <a:sym typeface="Ubuntu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0"/>
          <p:cNvSpPr txBox="1"/>
          <p:nvPr>
            <p:ph type="title"/>
          </p:nvPr>
        </p:nvSpPr>
        <p:spPr>
          <a:xfrm>
            <a:off x="547422" y="869875"/>
            <a:ext cx="30555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5800">
                <a:solidFill>
                  <a:srgbClr val="434343"/>
                </a:solidFill>
              </a:rPr>
              <a:t>Context</a:t>
            </a:r>
            <a:endParaRPr b="1" sz="5800">
              <a:solidFill>
                <a:srgbClr val="434343"/>
              </a:solidFill>
            </a:endParaRPr>
          </a:p>
        </p:txBody>
      </p:sp>
      <p:sp>
        <p:nvSpPr>
          <p:cNvPr id="207" name="Google Shape;207;p30"/>
          <p:cNvSpPr txBox="1"/>
          <p:nvPr>
            <p:ph idx="1" type="subTitle"/>
          </p:nvPr>
        </p:nvSpPr>
        <p:spPr>
          <a:xfrm>
            <a:off x="614775" y="2183775"/>
            <a:ext cx="2920800" cy="15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sz="1800"/>
              <a:t>As a result of the recent outbreak of West Nile Virus in Chicago, we have been contracted to help </a:t>
            </a:r>
            <a:r>
              <a:rPr lang="es" sz="1800"/>
              <a:t>understand the problem and propose a way forward.</a:t>
            </a:r>
            <a:endParaRPr sz="1800"/>
          </a:p>
        </p:txBody>
      </p:sp>
      <p:sp>
        <p:nvSpPr>
          <p:cNvPr id="208" name="Google Shape;208;p3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cxnSp>
        <p:nvCxnSpPr>
          <p:cNvPr id="209" name="Google Shape;209;p30"/>
          <p:cNvCxnSpPr/>
          <p:nvPr/>
        </p:nvCxnSpPr>
        <p:spPr>
          <a:xfrm>
            <a:off x="678525" y="1984375"/>
            <a:ext cx="676200" cy="0"/>
          </a:xfrm>
          <a:prstGeom prst="straightConnector1">
            <a:avLst/>
          </a:prstGeom>
          <a:noFill/>
          <a:ln cap="flat" cmpd="sng" w="76200">
            <a:solidFill>
              <a:schemeClr val="accent1"/>
            </a:solidFill>
            <a:prstDash val="solid"/>
            <a:round/>
            <a:headEnd len="med" w="med" type="none"/>
            <a:tailEnd len="med" w="med" type="none"/>
          </a:ln>
        </p:spPr>
      </p:cxnSp>
      <p:pic>
        <p:nvPicPr>
          <p:cNvPr id="210" name="Google Shape;210;p30"/>
          <p:cNvPicPr preferRelativeResize="0"/>
          <p:nvPr/>
        </p:nvPicPr>
        <p:blipFill>
          <a:blip r:embed="rId3">
            <a:alphaModFix/>
          </a:blip>
          <a:stretch>
            <a:fillRect/>
          </a:stretch>
        </p:blipFill>
        <p:spPr>
          <a:xfrm>
            <a:off x="3687975" y="2108400"/>
            <a:ext cx="5296306" cy="225001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7"/>
          <p:cNvSpPr txBox="1"/>
          <p:nvPr>
            <p:ph type="title"/>
          </p:nvPr>
        </p:nvSpPr>
        <p:spPr>
          <a:xfrm>
            <a:off x="0" y="5210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The human cost is 2x more than the monetary cost</a:t>
            </a:r>
            <a:endParaRPr/>
          </a:p>
          <a:p>
            <a:pPr indent="0" lvl="0" marL="0" rtl="0" algn="l">
              <a:spcBef>
                <a:spcPts val="0"/>
              </a:spcBef>
              <a:spcAft>
                <a:spcPts val="0"/>
              </a:spcAft>
              <a:buNone/>
            </a:pPr>
            <a:r>
              <a:t/>
            </a:r>
            <a:endParaRPr/>
          </a:p>
        </p:txBody>
      </p:sp>
      <p:grpSp>
        <p:nvGrpSpPr>
          <p:cNvPr id="484" name="Google Shape;484;p57"/>
          <p:cNvGrpSpPr/>
          <p:nvPr/>
        </p:nvGrpSpPr>
        <p:grpSpPr>
          <a:xfrm>
            <a:off x="2152799" y="1146407"/>
            <a:ext cx="2436225" cy="2871961"/>
            <a:chOff x="2744034" y="1146343"/>
            <a:chExt cx="1827900" cy="2399700"/>
          </a:xfrm>
        </p:grpSpPr>
        <p:sp>
          <p:nvSpPr>
            <p:cNvPr id="485" name="Google Shape;485;p57"/>
            <p:cNvSpPr/>
            <p:nvPr/>
          </p:nvSpPr>
          <p:spPr>
            <a:xfrm rot="-5400000">
              <a:off x="2458134" y="1432243"/>
              <a:ext cx="2399700" cy="1827900"/>
            </a:xfrm>
            <a:prstGeom prst="rightArrowCallout">
              <a:avLst>
                <a:gd fmla="val 9283" name="adj1"/>
                <a:gd fmla="val 13570" name="adj2"/>
                <a:gd fmla="val 16082" name="adj3"/>
                <a:gd fmla="val 81236" name="adj4"/>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7"/>
            <p:cNvSpPr/>
            <p:nvPr/>
          </p:nvSpPr>
          <p:spPr>
            <a:xfrm flipH="1">
              <a:off x="2832600" y="1686400"/>
              <a:ext cx="1649400" cy="1769700"/>
            </a:xfrm>
            <a:prstGeom prst="snip1Rect">
              <a:avLst>
                <a:gd fmla="val 0" name="adj"/>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7"/>
            <p:cNvSpPr txBox="1"/>
            <p:nvPr/>
          </p:nvSpPr>
          <p:spPr>
            <a:xfrm>
              <a:off x="2966450" y="1731850"/>
              <a:ext cx="1383000" cy="14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200">
                  <a:solidFill>
                    <a:srgbClr val="FFFFFF"/>
                  </a:solidFill>
                  <a:latin typeface="Roboto"/>
                  <a:ea typeface="Roboto"/>
                  <a:cs typeface="Roboto"/>
                  <a:sym typeface="Roboto"/>
                </a:rPr>
                <a:t>Human Cost</a:t>
              </a:r>
              <a:endParaRPr b="1" sz="12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t/>
              </a:r>
              <a:endParaRPr sz="9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lang="es" sz="900">
                  <a:solidFill>
                    <a:srgbClr val="FFFFFF"/>
                  </a:solidFill>
                  <a:latin typeface="Roboto"/>
                  <a:ea typeface="Roboto"/>
                  <a:cs typeface="Roboto"/>
                  <a:sym typeface="Roboto"/>
                </a:rPr>
                <a:t>Approx </a:t>
              </a:r>
              <a:r>
                <a:rPr b="1" lang="es" sz="900">
                  <a:solidFill>
                    <a:srgbClr val="FFFFFF"/>
                  </a:solidFill>
                  <a:latin typeface="Roboto"/>
                  <a:ea typeface="Roboto"/>
                  <a:cs typeface="Roboto"/>
                  <a:sym typeface="Roboto"/>
                </a:rPr>
                <a:t>$10,000 p</a:t>
              </a:r>
              <a:r>
                <a:rPr lang="es" sz="900">
                  <a:solidFill>
                    <a:srgbClr val="FFFFFF"/>
                  </a:solidFill>
                  <a:latin typeface="Roboto"/>
                  <a:ea typeface="Roboto"/>
                  <a:cs typeface="Roboto"/>
                  <a:sym typeface="Roboto"/>
                </a:rPr>
                <a:t>er person infected.</a:t>
              </a:r>
              <a:endParaRPr sz="900">
                <a:solidFill>
                  <a:srgbClr val="FFFFFF"/>
                </a:solidFill>
                <a:latin typeface="Roboto"/>
                <a:ea typeface="Roboto"/>
                <a:cs typeface="Roboto"/>
                <a:sym typeface="Roboto"/>
              </a:endParaRPr>
            </a:p>
            <a:p>
              <a:pPr indent="0" lvl="0" marL="0" rtl="0" algn="ctr">
                <a:lnSpc>
                  <a:spcPct val="115000"/>
                </a:lnSpc>
                <a:spcBef>
                  <a:spcPts val="1600"/>
                </a:spcBef>
                <a:spcAft>
                  <a:spcPts val="0"/>
                </a:spcAft>
                <a:buNone/>
              </a:pPr>
              <a:r>
                <a:rPr lang="es" sz="900">
                  <a:solidFill>
                    <a:srgbClr val="FFFFFF"/>
                  </a:solidFill>
                  <a:latin typeface="Roboto"/>
                  <a:ea typeface="Roboto"/>
                  <a:cs typeface="Roboto"/>
                  <a:sym typeface="Roboto"/>
                </a:rPr>
                <a:t>148,500 people in high risk areas. Assuming 20% infection rate, </a:t>
              </a:r>
              <a:endParaRPr sz="900">
                <a:solidFill>
                  <a:srgbClr val="FFFFFF"/>
                </a:solidFill>
                <a:latin typeface="Roboto"/>
                <a:ea typeface="Roboto"/>
                <a:cs typeface="Roboto"/>
                <a:sym typeface="Roboto"/>
              </a:endParaRPr>
            </a:p>
            <a:p>
              <a:pPr indent="0" lvl="0" marL="0" rtl="0" algn="ctr">
                <a:lnSpc>
                  <a:spcPct val="115000"/>
                </a:lnSpc>
                <a:spcBef>
                  <a:spcPts val="1600"/>
                </a:spcBef>
                <a:spcAft>
                  <a:spcPts val="0"/>
                </a:spcAft>
                <a:buNone/>
              </a:pPr>
              <a:r>
                <a:rPr b="1" lang="es" sz="900">
                  <a:solidFill>
                    <a:srgbClr val="FFFFFF"/>
                  </a:solidFill>
                  <a:latin typeface="Roboto"/>
                  <a:ea typeface="Roboto"/>
                  <a:cs typeface="Roboto"/>
                  <a:sym typeface="Roboto"/>
                </a:rPr>
                <a:t>Hospitalization</a:t>
              </a:r>
              <a:r>
                <a:rPr b="1" lang="es" sz="900">
                  <a:solidFill>
                    <a:srgbClr val="FFFFFF"/>
                  </a:solidFill>
                  <a:latin typeface="Roboto"/>
                  <a:ea typeface="Roboto"/>
                  <a:cs typeface="Roboto"/>
                  <a:sym typeface="Roboto"/>
                </a:rPr>
                <a:t> Costs =$297,000,000 </a:t>
              </a:r>
              <a:endParaRPr b="1" sz="900">
                <a:solidFill>
                  <a:srgbClr val="FFFFFF"/>
                </a:solidFill>
                <a:latin typeface="Roboto"/>
                <a:ea typeface="Roboto"/>
                <a:cs typeface="Roboto"/>
                <a:sym typeface="Roboto"/>
              </a:endParaRPr>
            </a:p>
            <a:p>
              <a:pPr indent="0" lvl="0" marL="0" rtl="0" algn="ctr">
                <a:lnSpc>
                  <a:spcPct val="115000"/>
                </a:lnSpc>
                <a:spcBef>
                  <a:spcPts val="1600"/>
                </a:spcBef>
                <a:spcAft>
                  <a:spcPts val="1600"/>
                </a:spcAft>
                <a:buNone/>
              </a:pPr>
              <a:r>
                <a:t/>
              </a:r>
              <a:endParaRPr sz="900">
                <a:solidFill>
                  <a:srgbClr val="FFFFFF"/>
                </a:solidFill>
                <a:latin typeface="Roboto"/>
                <a:ea typeface="Roboto"/>
                <a:cs typeface="Roboto"/>
                <a:sym typeface="Roboto"/>
              </a:endParaRPr>
            </a:p>
          </p:txBody>
        </p:sp>
      </p:grpSp>
      <p:grpSp>
        <p:nvGrpSpPr>
          <p:cNvPr id="488" name="Google Shape;488;p57"/>
          <p:cNvGrpSpPr/>
          <p:nvPr/>
        </p:nvGrpSpPr>
        <p:grpSpPr>
          <a:xfrm>
            <a:off x="4589223" y="1686315"/>
            <a:ext cx="2436225" cy="2871961"/>
            <a:chOff x="4572084" y="1597469"/>
            <a:chExt cx="1827900" cy="2399700"/>
          </a:xfrm>
        </p:grpSpPr>
        <p:sp>
          <p:nvSpPr>
            <p:cNvPr id="489" name="Google Shape;489;p57"/>
            <p:cNvSpPr/>
            <p:nvPr/>
          </p:nvSpPr>
          <p:spPr>
            <a:xfrm rot="5400000">
              <a:off x="4286184" y="1883369"/>
              <a:ext cx="2399700" cy="1827900"/>
            </a:xfrm>
            <a:prstGeom prst="rightArrowCallout">
              <a:avLst>
                <a:gd fmla="val 9283" name="adj1"/>
                <a:gd fmla="val 13570" name="adj2"/>
                <a:gd fmla="val 16082" name="adj3"/>
                <a:gd fmla="val 81236" name="adj4"/>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7"/>
            <p:cNvSpPr/>
            <p:nvPr/>
          </p:nvSpPr>
          <p:spPr>
            <a:xfrm flipH="1" rot="10800000">
              <a:off x="4662018" y="1687411"/>
              <a:ext cx="1649400" cy="1769700"/>
            </a:xfrm>
            <a:prstGeom prst="snip1Rect">
              <a:avLst>
                <a:gd fmla="val 0" name="adj"/>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7"/>
            <p:cNvSpPr txBox="1"/>
            <p:nvPr/>
          </p:nvSpPr>
          <p:spPr>
            <a:xfrm>
              <a:off x="4795215" y="1687405"/>
              <a:ext cx="1383000" cy="156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300">
                  <a:solidFill>
                    <a:srgbClr val="FFFFFF"/>
                  </a:solidFill>
                  <a:latin typeface="Roboto"/>
                  <a:ea typeface="Roboto"/>
                  <a:cs typeface="Roboto"/>
                  <a:sym typeface="Roboto"/>
                </a:rPr>
                <a:t>Monetary Cost</a:t>
              </a:r>
              <a:endParaRPr b="1" sz="13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t/>
              </a:r>
              <a:endParaRPr sz="10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lang="es" sz="1000">
                  <a:solidFill>
                    <a:srgbClr val="FFFFFF"/>
                  </a:solidFill>
                  <a:latin typeface="Roboto"/>
                  <a:ea typeface="Roboto"/>
                  <a:cs typeface="Roboto"/>
                  <a:sym typeface="Roboto"/>
                </a:rPr>
                <a:t>Approx $</a:t>
              </a:r>
              <a:r>
                <a:rPr b="1" lang="es" sz="1000">
                  <a:solidFill>
                    <a:srgbClr val="FFFFFF"/>
                  </a:solidFill>
                  <a:latin typeface="Roboto"/>
                  <a:ea typeface="Roboto"/>
                  <a:cs typeface="Roboto"/>
                  <a:sym typeface="Roboto"/>
                </a:rPr>
                <a:t>1000</a:t>
              </a:r>
              <a:r>
                <a:rPr lang="es" sz="1000">
                  <a:solidFill>
                    <a:srgbClr val="FFFFFF"/>
                  </a:solidFill>
                  <a:latin typeface="Roboto"/>
                  <a:ea typeface="Roboto"/>
                  <a:cs typeface="Roboto"/>
                  <a:sym typeface="Roboto"/>
                </a:rPr>
                <a:t> per acre sprayed.</a:t>
              </a:r>
              <a:endParaRPr sz="1000">
                <a:solidFill>
                  <a:srgbClr val="FFFFFF"/>
                </a:solidFill>
                <a:latin typeface="Roboto"/>
                <a:ea typeface="Roboto"/>
                <a:cs typeface="Roboto"/>
                <a:sym typeface="Roboto"/>
              </a:endParaRPr>
            </a:p>
            <a:p>
              <a:pPr indent="0" lvl="0" marL="0" rtl="0" algn="ctr">
                <a:lnSpc>
                  <a:spcPct val="115000"/>
                </a:lnSpc>
                <a:spcBef>
                  <a:spcPts val="1600"/>
                </a:spcBef>
                <a:spcAft>
                  <a:spcPts val="0"/>
                </a:spcAft>
                <a:buNone/>
              </a:pPr>
              <a:r>
                <a:rPr lang="es" sz="1000">
                  <a:solidFill>
                    <a:srgbClr val="FFFFFF"/>
                  </a:solidFill>
                  <a:latin typeface="Roboto"/>
                  <a:ea typeface="Roboto"/>
                  <a:cs typeface="Roboto"/>
                  <a:sym typeface="Roboto"/>
                </a:rPr>
                <a:t>24,500 acres of high risk area. Assuming 5 sprays a year,</a:t>
              </a:r>
              <a:endParaRPr sz="1000">
                <a:solidFill>
                  <a:srgbClr val="FFFFFF"/>
                </a:solidFill>
                <a:latin typeface="Roboto"/>
                <a:ea typeface="Roboto"/>
                <a:cs typeface="Roboto"/>
                <a:sym typeface="Roboto"/>
              </a:endParaRPr>
            </a:p>
            <a:p>
              <a:pPr indent="0" lvl="0" marL="0" rtl="0" algn="ctr">
                <a:lnSpc>
                  <a:spcPct val="115000"/>
                </a:lnSpc>
                <a:spcBef>
                  <a:spcPts val="1600"/>
                </a:spcBef>
                <a:spcAft>
                  <a:spcPts val="1600"/>
                </a:spcAft>
                <a:buNone/>
              </a:pPr>
              <a:r>
                <a:rPr b="1" lang="es" sz="1000">
                  <a:solidFill>
                    <a:srgbClr val="FFFFFF"/>
                  </a:solidFill>
                  <a:latin typeface="Roboto"/>
                  <a:ea typeface="Roboto"/>
                  <a:cs typeface="Roboto"/>
                  <a:sym typeface="Roboto"/>
                </a:rPr>
                <a:t>Spraying Costs </a:t>
              </a:r>
              <a:r>
                <a:rPr b="1" lang="es" sz="1000">
                  <a:solidFill>
                    <a:srgbClr val="FFFFFF"/>
                  </a:solidFill>
                  <a:latin typeface="Roboto"/>
                  <a:ea typeface="Roboto"/>
                  <a:cs typeface="Roboto"/>
                  <a:sym typeface="Roboto"/>
                </a:rPr>
                <a:t>= $122,500,000</a:t>
              </a:r>
              <a:endParaRPr b="1" sz="1000">
                <a:solidFill>
                  <a:srgbClr val="FFFFFF"/>
                </a:solidFill>
                <a:latin typeface="Roboto"/>
                <a:ea typeface="Roboto"/>
                <a:cs typeface="Roboto"/>
                <a:sym typeface="Roboto"/>
              </a:endParaRPr>
            </a:p>
          </p:txBody>
        </p:sp>
      </p:grpSp>
      <p:sp>
        <p:nvSpPr>
          <p:cNvPr id="492" name="Google Shape;492;p57"/>
          <p:cNvSpPr txBox="1"/>
          <p:nvPr/>
        </p:nvSpPr>
        <p:spPr>
          <a:xfrm>
            <a:off x="2130575" y="4604425"/>
            <a:ext cx="5713800" cy="20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800">
                <a:latin typeface="Ubuntu Light"/>
                <a:ea typeface="Ubuntu Light"/>
                <a:cs typeface="Ubuntu Light"/>
                <a:sym typeface="Ubuntu Light"/>
              </a:rPr>
              <a:t>*Sources: </a:t>
            </a:r>
            <a:endParaRPr sz="800">
              <a:latin typeface="Ubuntu Light"/>
              <a:ea typeface="Ubuntu Light"/>
              <a:cs typeface="Ubuntu Light"/>
              <a:sym typeface="Ubuntu Light"/>
            </a:endParaRPr>
          </a:p>
          <a:p>
            <a:pPr indent="0" lvl="0" marL="0" rtl="0" algn="ctr">
              <a:spcBef>
                <a:spcPts val="0"/>
              </a:spcBef>
              <a:spcAft>
                <a:spcPts val="0"/>
              </a:spcAft>
              <a:buNone/>
            </a:pPr>
            <a:r>
              <a:rPr lang="es" sz="800" u="sng">
                <a:solidFill>
                  <a:schemeClr val="hlink"/>
                </a:solidFill>
                <a:latin typeface="Ubuntu Light"/>
                <a:ea typeface="Ubuntu Light"/>
                <a:cs typeface="Ubuntu Light"/>
                <a:sym typeface="Ubuntu Light"/>
                <a:hlinkClick r:id="rId3"/>
              </a:rPr>
              <a:t>https://www.callnorthwest.com/2020/05/how-much-does-a-mosquito-treatment-cost/</a:t>
            </a:r>
            <a:endParaRPr sz="800">
              <a:latin typeface="Ubuntu Light"/>
              <a:ea typeface="Ubuntu Light"/>
              <a:cs typeface="Ubuntu Light"/>
              <a:sym typeface="Ubuntu Light"/>
            </a:endParaRPr>
          </a:p>
          <a:p>
            <a:pPr indent="0" lvl="0" marL="0" rtl="0" algn="ctr">
              <a:spcBef>
                <a:spcPts val="0"/>
              </a:spcBef>
              <a:spcAft>
                <a:spcPts val="0"/>
              </a:spcAft>
              <a:buNone/>
            </a:pPr>
            <a:r>
              <a:rPr lang="es" sz="800" u="sng">
                <a:solidFill>
                  <a:schemeClr val="hlink"/>
                </a:solidFill>
                <a:latin typeface="Ubuntu Light"/>
                <a:ea typeface="Ubuntu Light"/>
                <a:cs typeface="Ubuntu Light"/>
                <a:sym typeface="Ubuntu Light"/>
                <a:hlinkClick r:id="rId4"/>
              </a:rPr>
              <a:t>https://bmcinfectdis.biomedcentral.com/articles/10.1186/s12879-019-4596-9</a:t>
            </a:r>
            <a:endParaRPr sz="800">
              <a:latin typeface="Ubuntu Light"/>
              <a:ea typeface="Ubuntu Light"/>
              <a:cs typeface="Ubuntu Light"/>
              <a:sym typeface="Ubuntu Light"/>
            </a:endParaRPr>
          </a:p>
          <a:p>
            <a:pPr indent="0" lvl="0" marL="0" rtl="0" algn="ctr">
              <a:spcBef>
                <a:spcPts val="0"/>
              </a:spcBef>
              <a:spcAft>
                <a:spcPts val="0"/>
              </a:spcAft>
              <a:buNone/>
            </a:pPr>
            <a:r>
              <a:t/>
            </a:r>
            <a:endParaRPr sz="800">
              <a:latin typeface="Ubuntu Light"/>
              <a:ea typeface="Ubuntu Light"/>
              <a:cs typeface="Ubuntu Light"/>
              <a:sym typeface="Ubuntu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8"/>
          <p:cNvSpPr txBox="1"/>
          <p:nvPr>
            <p:ph idx="4" type="title"/>
          </p:nvPr>
        </p:nvSpPr>
        <p:spPr>
          <a:xfrm>
            <a:off x="-11850" y="927075"/>
            <a:ext cx="91440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We have chosen a deliberate focus on sensitivity</a:t>
            </a:r>
            <a:endParaRPr/>
          </a:p>
        </p:txBody>
      </p:sp>
      <p:sp>
        <p:nvSpPr>
          <p:cNvPr id="498" name="Google Shape;498;p58"/>
          <p:cNvSpPr txBox="1"/>
          <p:nvPr>
            <p:ph type="ctrTitle"/>
          </p:nvPr>
        </p:nvSpPr>
        <p:spPr>
          <a:xfrm>
            <a:off x="1113228" y="1571550"/>
            <a:ext cx="31695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False Positives</a:t>
            </a:r>
            <a:endParaRPr/>
          </a:p>
        </p:txBody>
      </p:sp>
      <p:sp>
        <p:nvSpPr>
          <p:cNvPr id="499" name="Google Shape;499;p58"/>
          <p:cNvSpPr txBox="1"/>
          <p:nvPr>
            <p:ph idx="1" type="subTitle"/>
          </p:nvPr>
        </p:nvSpPr>
        <p:spPr>
          <a:xfrm>
            <a:off x="1113229" y="2177000"/>
            <a:ext cx="31014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Incorrectly predicting presence of WNV </a:t>
            </a:r>
            <a:endParaRPr/>
          </a:p>
          <a:p>
            <a:pPr indent="0" lvl="0" marL="0" rtl="0" algn="l">
              <a:spcBef>
                <a:spcPts val="0"/>
              </a:spcBef>
              <a:spcAft>
                <a:spcPts val="0"/>
              </a:spcAft>
              <a:buNone/>
            </a:pPr>
            <a:r>
              <a:rPr lang="es"/>
              <a:t>Pros: Increased sensitivity would result in curtailing the virus before it spread</a:t>
            </a:r>
            <a:endParaRPr/>
          </a:p>
          <a:p>
            <a:pPr indent="0" lvl="0" marL="0" rtl="0" algn="l">
              <a:spcBef>
                <a:spcPts val="0"/>
              </a:spcBef>
              <a:spcAft>
                <a:spcPts val="0"/>
              </a:spcAft>
              <a:buNone/>
            </a:pPr>
            <a:r>
              <a:rPr lang="es"/>
              <a:t>Cons: Extra spraying costs</a:t>
            </a:r>
            <a:endParaRPr/>
          </a:p>
        </p:txBody>
      </p:sp>
      <p:sp>
        <p:nvSpPr>
          <p:cNvPr id="500" name="Google Shape;500;p58"/>
          <p:cNvSpPr txBox="1"/>
          <p:nvPr>
            <p:ph idx="2" type="ctrTitle"/>
          </p:nvPr>
        </p:nvSpPr>
        <p:spPr>
          <a:xfrm>
            <a:off x="4818378" y="1571550"/>
            <a:ext cx="31695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False Negatives</a:t>
            </a:r>
            <a:endParaRPr/>
          </a:p>
        </p:txBody>
      </p:sp>
      <p:sp>
        <p:nvSpPr>
          <p:cNvPr id="501" name="Google Shape;501;p58"/>
          <p:cNvSpPr txBox="1"/>
          <p:nvPr>
            <p:ph idx="3" type="subTitle"/>
          </p:nvPr>
        </p:nvSpPr>
        <p:spPr>
          <a:xfrm>
            <a:off x="4818379" y="2177000"/>
            <a:ext cx="31014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Incorrectly p</a:t>
            </a:r>
            <a:r>
              <a:rPr lang="es"/>
              <a:t>redicting the lack of WNV </a:t>
            </a:r>
            <a:endParaRPr/>
          </a:p>
          <a:p>
            <a:pPr indent="0" lvl="0" marL="0" rtl="0" algn="l">
              <a:spcBef>
                <a:spcPts val="0"/>
              </a:spcBef>
              <a:spcAft>
                <a:spcPts val="0"/>
              </a:spcAft>
              <a:buNone/>
            </a:pPr>
            <a:r>
              <a:rPr lang="es"/>
              <a:t>Pros: Reduced spraying costs</a:t>
            </a:r>
            <a:endParaRPr/>
          </a:p>
          <a:p>
            <a:pPr indent="0" lvl="0" marL="0" rtl="0" algn="l">
              <a:spcBef>
                <a:spcPts val="0"/>
              </a:spcBef>
              <a:spcAft>
                <a:spcPts val="0"/>
              </a:spcAft>
              <a:buNone/>
            </a:pPr>
            <a:r>
              <a:rPr lang="es"/>
              <a:t>Cons: Increased chance of an outbreak, leading to potential snowball effects on hospitalization and the economy. </a:t>
            </a:r>
            <a:endParaRPr/>
          </a:p>
        </p:txBody>
      </p:sp>
      <p:grpSp>
        <p:nvGrpSpPr>
          <p:cNvPr id="502" name="Google Shape;502;p58"/>
          <p:cNvGrpSpPr/>
          <p:nvPr/>
        </p:nvGrpSpPr>
        <p:grpSpPr>
          <a:xfrm>
            <a:off x="771026" y="1449228"/>
            <a:ext cx="305386" cy="338602"/>
            <a:chOff x="3300325" y="249875"/>
            <a:chExt cx="433725" cy="480900"/>
          </a:xfrm>
        </p:grpSpPr>
        <p:sp>
          <p:nvSpPr>
            <p:cNvPr id="503" name="Google Shape;503;p5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 name="Google Shape;504;p5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 name="Google Shape;505;p5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 name="Google Shape;506;p5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 name="Google Shape;507;p5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 name="Google Shape;508;p5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9" name="Google Shape;509;p58"/>
          <p:cNvSpPr/>
          <p:nvPr/>
        </p:nvSpPr>
        <p:spPr>
          <a:xfrm>
            <a:off x="1110050" y="1720150"/>
            <a:ext cx="3237000" cy="22623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9"/>
          <p:cNvSpPr txBox="1"/>
          <p:nvPr>
            <p:ph idx="1" type="subTitle"/>
          </p:nvPr>
        </p:nvSpPr>
        <p:spPr>
          <a:xfrm>
            <a:off x="1894475" y="1355550"/>
            <a:ext cx="5397600" cy="21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700"/>
              <a:t>"There’s a better way to do it - find it" </a:t>
            </a:r>
            <a:endParaRPr i="0" sz="2700">
              <a:solidFill>
                <a:srgbClr val="434343"/>
              </a:solidFill>
            </a:endParaRPr>
          </a:p>
        </p:txBody>
      </p:sp>
      <p:sp>
        <p:nvSpPr>
          <p:cNvPr id="515" name="Google Shape;515;p59"/>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516" name="Google Shape;516;p59"/>
          <p:cNvSpPr txBox="1"/>
          <p:nvPr>
            <p:ph idx="2" type="subTitle"/>
          </p:nvPr>
        </p:nvSpPr>
        <p:spPr>
          <a:xfrm>
            <a:off x="1894475" y="3053600"/>
            <a:ext cx="29208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rPr>
              <a:t>—Thomas Edison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0"/>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How can we make spraying more cost-efficient?</a:t>
            </a:r>
            <a:endParaRPr/>
          </a:p>
        </p:txBody>
      </p:sp>
      <p:sp>
        <p:nvSpPr>
          <p:cNvPr id="522" name="Google Shape;522;p60"/>
          <p:cNvSpPr txBox="1"/>
          <p:nvPr/>
        </p:nvSpPr>
        <p:spPr>
          <a:xfrm>
            <a:off x="1769650" y="4634325"/>
            <a:ext cx="5713800" cy="20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800">
                <a:latin typeface="Ubuntu Light"/>
                <a:ea typeface="Ubuntu Light"/>
                <a:cs typeface="Ubuntu Light"/>
                <a:sym typeface="Ubuntu Light"/>
              </a:rPr>
              <a:t>*Sources: </a:t>
            </a:r>
            <a:endParaRPr sz="800">
              <a:latin typeface="Ubuntu Light"/>
              <a:ea typeface="Ubuntu Light"/>
              <a:cs typeface="Ubuntu Light"/>
              <a:sym typeface="Ubuntu Light"/>
            </a:endParaRPr>
          </a:p>
          <a:p>
            <a:pPr indent="0" lvl="0" marL="0" rtl="0" algn="ctr">
              <a:spcBef>
                <a:spcPts val="0"/>
              </a:spcBef>
              <a:spcAft>
                <a:spcPts val="0"/>
              </a:spcAft>
              <a:buNone/>
            </a:pPr>
            <a:r>
              <a:rPr lang="es" sz="800" u="sng">
                <a:solidFill>
                  <a:schemeClr val="hlink"/>
                </a:solidFill>
                <a:latin typeface="Ubuntu Light"/>
                <a:ea typeface="Ubuntu Light"/>
                <a:cs typeface="Ubuntu Light"/>
                <a:sym typeface="Ubuntu Light"/>
                <a:hlinkClick r:id="rId3"/>
              </a:rPr>
              <a:t>https://www.nea.gov.sg/our-services/pest-control/mosquito-control/mosquito-control-in-condominium-estates</a:t>
            </a:r>
            <a:endParaRPr sz="800">
              <a:latin typeface="Ubuntu Light"/>
              <a:ea typeface="Ubuntu Light"/>
              <a:cs typeface="Ubuntu Light"/>
              <a:sym typeface="Ubuntu Light"/>
            </a:endParaRPr>
          </a:p>
          <a:p>
            <a:pPr indent="0" lvl="0" marL="0" rtl="0" algn="ctr">
              <a:spcBef>
                <a:spcPts val="0"/>
              </a:spcBef>
              <a:spcAft>
                <a:spcPts val="0"/>
              </a:spcAft>
              <a:buNone/>
            </a:pPr>
            <a:r>
              <a:rPr lang="es" sz="800" u="sng">
                <a:solidFill>
                  <a:schemeClr val="hlink"/>
                </a:solidFill>
                <a:latin typeface="Ubuntu Light"/>
                <a:ea typeface="Ubuntu Light"/>
                <a:cs typeface="Ubuntu Light"/>
                <a:sym typeface="Ubuntu Light"/>
                <a:hlinkClick r:id="rId4"/>
              </a:rPr>
              <a:t>https://dronelife.com/2020/02/07/using-drones-to-combat-the-deadliest-animal-on-the-planet-the-mosquito/</a:t>
            </a:r>
            <a:endParaRPr sz="800">
              <a:latin typeface="Ubuntu Light"/>
              <a:ea typeface="Ubuntu Light"/>
              <a:cs typeface="Ubuntu Light"/>
              <a:sym typeface="Ubuntu Light"/>
            </a:endParaRPr>
          </a:p>
          <a:p>
            <a:pPr indent="0" lvl="0" marL="0" rtl="0" algn="ctr">
              <a:spcBef>
                <a:spcPts val="0"/>
              </a:spcBef>
              <a:spcAft>
                <a:spcPts val="0"/>
              </a:spcAft>
              <a:buNone/>
            </a:pPr>
            <a:r>
              <a:t/>
            </a:r>
            <a:endParaRPr sz="800">
              <a:latin typeface="Ubuntu Light"/>
              <a:ea typeface="Ubuntu Light"/>
              <a:cs typeface="Ubuntu Light"/>
              <a:sym typeface="Ubuntu Light"/>
            </a:endParaRPr>
          </a:p>
          <a:p>
            <a:pPr indent="0" lvl="0" marL="0" rtl="0" algn="ctr">
              <a:spcBef>
                <a:spcPts val="0"/>
              </a:spcBef>
              <a:spcAft>
                <a:spcPts val="0"/>
              </a:spcAft>
              <a:buNone/>
            </a:pPr>
            <a:r>
              <a:t/>
            </a:r>
            <a:endParaRPr sz="800">
              <a:latin typeface="Ubuntu Light"/>
              <a:ea typeface="Ubuntu Light"/>
              <a:cs typeface="Ubuntu Light"/>
              <a:sym typeface="Ubuntu Light"/>
            </a:endParaRPr>
          </a:p>
        </p:txBody>
      </p:sp>
      <p:grpSp>
        <p:nvGrpSpPr>
          <p:cNvPr id="523" name="Google Shape;523;p60"/>
          <p:cNvGrpSpPr/>
          <p:nvPr/>
        </p:nvGrpSpPr>
        <p:grpSpPr>
          <a:xfrm>
            <a:off x="3073838" y="2013875"/>
            <a:ext cx="1944600" cy="1569600"/>
            <a:chOff x="3071457" y="2013875"/>
            <a:chExt cx="1944600" cy="1569600"/>
          </a:xfrm>
        </p:grpSpPr>
        <p:sp>
          <p:nvSpPr>
            <p:cNvPr id="524" name="Google Shape;524;p60"/>
            <p:cNvSpPr/>
            <p:nvPr/>
          </p:nvSpPr>
          <p:spPr>
            <a:xfrm flipH="1" rot="10800000">
              <a:off x="3071457" y="2013875"/>
              <a:ext cx="1944600" cy="1569600"/>
            </a:xfrm>
            <a:prstGeom prst="round2DiagRect">
              <a:avLst>
                <a:gd fmla="val 0" name="adj1"/>
                <a:gd fmla="val 17764"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0"/>
            <p:cNvSpPr txBox="1"/>
            <p:nvPr/>
          </p:nvSpPr>
          <p:spPr>
            <a:xfrm>
              <a:off x="3316102" y="2256385"/>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rgbClr val="FFFFFF"/>
                  </a:solidFill>
                  <a:latin typeface="Roboto"/>
                  <a:ea typeface="Roboto"/>
                  <a:cs typeface="Roboto"/>
                  <a:sym typeface="Roboto"/>
                </a:rPr>
                <a:t>Vestibulum congue tempus</a:t>
              </a:r>
              <a:endParaRPr sz="1100">
                <a:solidFill>
                  <a:srgbClr val="FFFFFF"/>
                </a:solidFill>
                <a:latin typeface="Roboto"/>
                <a:ea typeface="Roboto"/>
                <a:cs typeface="Roboto"/>
                <a:sym typeface="Roboto"/>
              </a:endParaRPr>
            </a:p>
          </p:txBody>
        </p:sp>
        <p:sp>
          <p:nvSpPr>
            <p:cNvPr id="526" name="Google Shape;526;p60"/>
            <p:cNvSpPr txBox="1"/>
            <p:nvPr/>
          </p:nvSpPr>
          <p:spPr>
            <a:xfrm>
              <a:off x="3316100" y="2716352"/>
              <a:ext cx="14517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800">
                  <a:solidFill>
                    <a:srgbClr val="FFFFFF"/>
                  </a:solidFill>
                  <a:latin typeface="Roboto"/>
                  <a:ea typeface="Roboto"/>
                  <a:cs typeface="Roboto"/>
                  <a:sym typeface="Roboto"/>
                </a:rPr>
                <a:t>Lorem ipsum dolor sit amet, consectetur adipiscing elit, sed do eiusmod tempor.</a:t>
              </a:r>
              <a:endParaRPr sz="1100">
                <a:solidFill>
                  <a:srgbClr val="FFFFFF"/>
                </a:solidFill>
                <a:latin typeface="Roboto"/>
                <a:ea typeface="Roboto"/>
                <a:cs typeface="Roboto"/>
                <a:sym typeface="Roboto"/>
              </a:endParaRPr>
            </a:p>
          </p:txBody>
        </p:sp>
      </p:grpSp>
      <p:grpSp>
        <p:nvGrpSpPr>
          <p:cNvPr id="527" name="Google Shape;527;p60"/>
          <p:cNvGrpSpPr/>
          <p:nvPr/>
        </p:nvGrpSpPr>
        <p:grpSpPr>
          <a:xfrm>
            <a:off x="1131625" y="2013875"/>
            <a:ext cx="1944600" cy="1569600"/>
            <a:chOff x="1126863" y="2013875"/>
            <a:chExt cx="1944600" cy="1569600"/>
          </a:xfrm>
        </p:grpSpPr>
        <p:sp>
          <p:nvSpPr>
            <p:cNvPr id="528" name="Google Shape;528;p60"/>
            <p:cNvSpPr/>
            <p:nvPr/>
          </p:nvSpPr>
          <p:spPr>
            <a:xfrm>
              <a:off x="1126863" y="2013875"/>
              <a:ext cx="1944600" cy="1569600"/>
            </a:xfrm>
            <a:prstGeom prst="round2DiagRect">
              <a:avLst>
                <a:gd fmla="val 0" name="adj1"/>
                <a:gd fmla="val 17764" name="adj2"/>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0"/>
            <p:cNvSpPr txBox="1"/>
            <p:nvPr/>
          </p:nvSpPr>
          <p:spPr>
            <a:xfrm>
              <a:off x="1351627" y="2256385"/>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rgbClr val="FFFFFF"/>
                  </a:solidFill>
                  <a:latin typeface="Roboto"/>
                  <a:ea typeface="Roboto"/>
                  <a:cs typeface="Roboto"/>
                  <a:sym typeface="Roboto"/>
                </a:rPr>
                <a:t>Vestibulum congue tempus</a:t>
              </a:r>
              <a:endParaRPr sz="1100">
                <a:solidFill>
                  <a:srgbClr val="FFFFFF"/>
                </a:solidFill>
                <a:latin typeface="Roboto"/>
                <a:ea typeface="Roboto"/>
                <a:cs typeface="Roboto"/>
                <a:sym typeface="Roboto"/>
              </a:endParaRPr>
            </a:p>
          </p:txBody>
        </p:sp>
        <p:sp>
          <p:nvSpPr>
            <p:cNvPr id="530" name="Google Shape;530;p60"/>
            <p:cNvSpPr txBox="1"/>
            <p:nvPr/>
          </p:nvSpPr>
          <p:spPr>
            <a:xfrm>
              <a:off x="1351625" y="2716352"/>
              <a:ext cx="14517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800">
                  <a:solidFill>
                    <a:srgbClr val="FFFFFF"/>
                  </a:solidFill>
                  <a:latin typeface="Roboto"/>
                  <a:ea typeface="Roboto"/>
                  <a:cs typeface="Roboto"/>
                  <a:sym typeface="Roboto"/>
                </a:rPr>
                <a:t>Lorem ipsum dolor sit amet, consectetur adipiscing elit, sed do eiusmod tempor.</a:t>
              </a:r>
              <a:endParaRPr sz="1100">
                <a:solidFill>
                  <a:srgbClr val="FFFFFF"/>
                </a:solidFill>
                <a:latin typeface="Roboto"/>
                <a:ea typeface="Roboto"/>
                <a:cs typeface="Roboto"/>
                <a:sym typeface="Roboto"/>
              </a:endParaRPr>
            </a:p>
          </p:txBody>
        </p:sp>
      </p:grpSp>
      <p:grpSp>
        <p:nvGrpSpPr>
          <p:cNvPr id="531" name="Google Shape;531;p60"/>
          <p:cNvGrpSpPr/>
          <p:nvPr/>
        </p:nvGrpSpPr>
        <p:grpSpPr>
          <a:xfrm>
            <a:off x="5015938" y="2013875"/>
            <a:ext cx="3001200" cy="1569600"/>
            <a:chOff x="5015938" y="2013875"/>
            <a:chExt cx="3001200" cy="1569600"/>
          </a:xfrm>
        </p:grpSpPr>
        <p:sp>
          <p:nvSpPr>
            <p:cNvPr id="532" name="Google Shape;532;p60"/>
            <p:cNvSpPr/>
            <p:nvPr/>
          </p:nvSpPr>
          <p:spPr>
            <a:xfrm>
              <a:off x="5015938" y="2013875"/>
              <a:ext cx="3001200" cy="1569600"/>
            </a:xfrm>
            <a:prstGeom prst="round2DiagRect">
              <a:avLst>
                <a:gd fmla="val 0" name="adj1"/>
                <a:gd fmla="val 17764" name="adj2"/>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33" name="Google Shape;533;p60"/>
            <p:cNvSpPr txBox="1"/>
            <p:nvPr/>
          </p:nvSpPr>
          <p:spPr>
            <a:xfrm>
              <a:off x="5360226" y="2256387"/>
              <a:ext cx="24171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rgbClr val="FFFFFF"/>
                  </a:solidFill>
                  <a:latin typeface="Roboto"/>
                  <a:ea typeface="Roboto"/>
                  <a:cs typeface="Roboto"/>
                  <a:sym typeface="Roboto"/>
                </a:rPr>
                <a:t>Vestibulum congue tempus</a:t>
              </a:r>
              <a:endParaRPr sz="1100">
                <a:solidFill>
                  <a:srgbClr val="FFFFFF"/>
                </a:solidFill>
                <a:latin typeface="Roboto"/>
                <a:ea typeface="Roboto"/>
                <a:cs typeface="Roboto"/>
                <a:sym typeface="Roboto"/>
              </a:endParaRPr>
            </a:p>
          </p:txBody>
        </p:sp>
        <p:sp>
          <p:nvSpPr>
            <p:cNvPr id="534" name="Google Shape;534;p60"/>
            <p:cNvSpPr txBox="1"/>
            <p:nvPr/>
          </p:nvSpPr>
          <p:spPr>
            <a:xfrm>
              <a:off x="5360225" y="2716353"/>
              <a:ext cx="24171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800">
                  <a:solidFill>
                    <a:srgbClr val="FFFFFF"/>
                  </a:solidFill>
                  <a:latin typeface="Roboto"/>
                  <a:ea typeface="Roboto"/>
                  <a:cs typeface="Roboto"/>
                  <a:sym typeface="Roboto"/>
                </a:rPr>
                <a:t>Lorem ipsum dolor sit amet, consectetur adipiscing elit, sed do eiusmod tempor. Ipsum dolor sit amet elit, sed do eiusmod tempor.</a:t>
              </a:r>
              <a:endParaRPr sz="1100">
                <a:solidFill>
                  <a:srgbClr val="FFFFFF"/>
                </a:solidFill>
                <a:latin typeface="Roboto"/>
                <a:ea typeface="Roboto"/>
                <a:cs typeface="Roboto"/>
                <a:sym typeface="Roboto"/>
              </a:endParaRPr>
            </a:p>
          </p:txBody>
        </p:sp>
      </p:grpSp>
      <p:grpSp>
        <p:nvGrpSpPr>
          <p:cNvPr id="535" name="Google Shape;535;p60"/>
          <p:cNvGrpSpPr/>
          <p:nvPr/>
        </p:nvGrpSpPr>
        <p:grpSpPr>
          <a:xfrm>
            <a:off x="4885484" y="2701270"/>
            <a:ext cx="261571" cy="260379"/>
            <a:chOff x="4858109" y="2631368"/>
            <a:chExt cx="316442" cy="315000"/>
          </a:xfrm>
        </p:grpSpPr>
        <p:sp>
          <p:nvSpPr>
            <p:cNvPr id="536" name="Google Shape;536;p60"/>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0"/>
            <p:cNvSpPr/>
            <p:nvPr/>
          </p:nvSpPr>
          <p:spPr>
            <a:xfrm>
              <a:off x="4858109" y="2739300"/>
              <a:ext cx="239100" cy="99000"/>
            </a:xfrm>
            <a:prstGeom prst="rightArrow">
              <a:avLst>
                <a:gd fmla="val 32020" name="adj1"/>
                <a:gd fmla="val 66970"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s"/>
              </a:br>
              <a:endParaRPr/>
            </a:p>
          </p:txBody>
        </p:sp>
      </p:grpSp>
      <p:grpSp>
        <p:nvGrpSpPr>
          <p:cNvPr id="538" name="Google Shape;538;p60"/>
          <p:cNvGrpSpPr/>
          <p:nvPr/>
        </p:nvGrpSpPr>
        <p:grpSpPr>
          <a:xfrm>
            <a:off x="2948278" y="2701271"/>
            <a:ext cx="260366" cy="260366"/>
            <a:chOff x="3157188" y="909150"/>
            <a:chExt cx="470400" cy="470400"/>
          </a:xfrm>
        </p:grpSpPr>
        <p:sp>
          <p:nvSpPr>
            <p:cNvPr id="539" name="Google Shape;539;p60"/>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0"/>
            <p:cNvSpPr/>
            <p:nvPr/>
          </p:nvSpPr>
          <p:spPr>
            <a:xfrm>
              <a:off x="3243138" y="995100"/>
              <a:ext cx="298500" cy="298500"/>
            </a:xfrm>
            <a:prstGeom prst="mathPlus">
              <a:avLst>
                <a:gd fmla="val 9900" name="adj1"/>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60"/>
          <p:cNvGrpSpPr/>
          <p:nvPr/>
        </p:nvGrpSpPr>
        <p:grpSpPr>
          <a:xfrm>
            <a:off x="3073838" y="2013875"/>
            <a:ext cx="1944600" cy="1569600"/>
            <a:chOff x="3071457" y="2013875"/>
            <a:chExt cx="1944600" cy="1569600"/>
          </a:xfrm>
        </p:grpSpPr>
        <p:sp>
          <p:nvSpPr>
            <p:cNvPr id="542" name="Google Shape;542;p60"/>
            <p:cNvSpPr/>
            <p:nvPr/>
          </p:nvSpPr>
          <p:spPr>
            <a:xfrm flipH="1" rot="10800000">
              <a:off x="3071457" y="2013875"/>
              <a:ext cx="1944600" cy="1569600"/>
            </a:xfrm>
            <a:prstGeom prst="round2DiagRect">
              <a:avLst>
                <a:gd fmla="val 0" name="adj1"/>
                <a:gd fmla="val 17764" name="adj2"/>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0"/>
            <p:cNvSpPr txBox="1"/>
            <p:nvPr/>
          </p:nvSpPr>
          <p:spPr>
            <a:xfrm>
              <a:off x="3316102" y="2256385"/>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rgbClr val="FFFFFF"/>
                  </a:solidFill>
                  <a:latin typeface="Roboto"/>
                  <a:ea typeface="Roboto"/>
                  <a:cs typeface="Roboto"/>
                  <a:sym typeface="Roboto"/>
                </a:rPr>
                <a:t>Follow best </a:t>
              </a:r>
              <a:r>
                <a:rPr b="1" lang="es" sz="1100">
                  <a:solidFill>
                    <a:srgbClr val="FFFFFF"/>
                  </a:solidFill>
                  <a:latin typeface="Roboto"/>
                  <a:ea typeface="Roboto"/>
                  <a:cs typeface="Roboto"/>
                  <a:sym typeface="Roboto"/>
                </a:rPr>
                <a:t>practices</a:t>
              </a:r>
              <a:endParaRPr sz="1100">
                <a:solidFill>
                  <a:srgbClr val="FFFFFF"/>
                </a:solidFill>
                <a:latin typeface="Roboto"/>
                <a:ea typeface="Roboto"/>
                <a:cs typeface="Roboto"/>
                <a:sym typeface="Roboto"/>
              </a:endParaRPr>
            </a:p>
          </p:txBody>
        </p:sp>
        <p:sp>
          <p:nvSpPr>
            <p:cNvPr id="544" name="Google Shape;544;p60"/>
            <p:cNvSpPr txBox="1"/>
            <p:nvPr/>
          </p:nvSpPr>
          <p:spPr>
            <a:xfrm>
              <a:off x="3316100" y="2716352"/>
              <a:ext cx="14517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800">
                  <a:solidFill>
                    <a:srgbClr val="FFFFFF"/>
                  </a:solidFill>
                  <a:latin typeface="Roboto"/>
                  <a:ea typeface="Roboto"/>
                  <a:cs typeface="Roboto"/>
                  <a:sym typeface="Roboto"/>
                </a:rPr>
                <a:t>Reduce spraying target areas based on guidelines from tropical countries like Singapore</a:t>
              </a:r>
              <a:endParaRPr sz="1100">
                <a:solidFill>
                  <a:srgbClr val="FFFFFF"/>
                </a:solidFill>
                <a:latin typeface="Roboto"/>
                <a:ea typeface="Roboto"/>
                <a:cs typeface="Roboto"/>
                <a:sym typeface="Roboto"/>
              </a:endParaRPr>
            </a:p>
          </p:txBody>
        </p:sp>
      </p:grpSp>
      <p:grpSp>
        <p:nvGrpSpPr>
          <p:cNvPr id="545" name="Google Shape;545;p60"/>
          <p:cNvGrpSpPr/>
          <p:nvPr/>
        </p:nvGrpSpPr>
        <p:grpSpPr>
          <a:xfrm>
            <a:off x="1131625" y="2013875"/>
            <a:ext cx="1944600" cy="1569600"/>
            <a:chOff x="1126863" y="2013875"/>
            <a:chExt cx="1944600" cy="1569600"/>
          </a:xfrm>
        </p:grpSpPr>
        <p:sp>
          <p:nvSpPr>
            <p:cNvPr id="546" name="Google Shape;546;p60"/>
            <p:cNvSpPr/>
            <p:nvPr/>
          </p:nvSpPr>
          <p:spPr>
            <a:xfrm>
              <a:off x="1126863" y="2013875"/>
              <a:ext cx="1944600" cy="1569600"/>
            </a:xfrm>
            <a:prstGeom prst="round2DiagRect">
              <a:avLst>
                <a:gd fmla="val 0" name="adj1"/>
                <a:gd fmla="val 17764" name="adj2"/>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0"/>
            <p:cNvSpPr txBox="1"/>
            <p:nvPr/>
          </p:nvSpPr>
          <p:spPr>
            <a:xfrm>
              <a:off x="1351627" y="2256385"/>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rgbClr val="FFFFFF"/>
                  </a:solidFill>
                  <a:latin typeface="Roboto"/>
                  <a:ea typeface="Roboto"/>
                  <a:cs typeface="Roboto"/>
                  <a:sym typeface="Roboto"/>
                </a:rPr>
                <a:t>Automation with drones*</a:t>
              </a:r>
              <a:endParaRPr sz="1100">
                <a:solidFill>
                  <a:srgbClr val="FFFFFF"/>
                </a:solidFill>
                <a:latin typeface="Roboto"/>
                <a:ea typeface="Roboto"/>
                <a:cs typeface="Roboto"/>
                <a:sym typeface="Roboto"/>
              </a:endParaRPr>
            </a:p>
          </p:txBody>
        </p:sp>
        <p:sp>
          <p:nvSpPr>
            <p:cNvPr id="548" name="Google Shape;548;p60"/>
            <p:cNvSpPr txBox="1"/>
            <p:nvPr/>
          </p:nvSpPr>
          <p:spPr>
            <a:xfrm>
              <a:off x="1351625" y="2716352"/>
              <a:ext cx="14517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800">
                  <a:solidFill>
                    <a:srgbClr val="FFFFFF"/>
                  </a:solidFill>
                  <a:latin typeface="Roboto"/>
                  <a:ea typeface="Roboto"/>
                  <a:cs typeface="Roboto"/>
                  <a:sym typeface="Roboto"/>
                </a:rPr>
                <a:t>Target larval growth area with drone tech - improving spraying productivity and  speed </a:t>
              </a:r>
              <a:endParaRPr sz="1100">
                <a:solidFill>
                  <a:srgbClr val="FFFFFF"/>
                </a:solidFill>
                <a:latin typeface="Roboto"/>
                <a:ea typeface="Roboto"/>
                <a:cs typeface="Roboto"/>
                <a:sym typeface="Roboto"/>
              </a:endParaRPr>
            </a:p>
          </p:txBody>
        </p:sp>
      </p:grpSp>
      <p:grpSp>
        <p:nvGrpSpPr>
          <p:cNvPr id="549" name="Google Shape;549;p60"/>
          <p:cNvGrpSpPr/>
          <p:nvPr/>
        </p:nvGrpSpPr>
        <p:grpSpPr>
          <a:xfrm>
            <a:off x="5015938" y="2013875"/>
            <a:ext cx="3001200" cy="1569600"/>
            <a:chOff x="5015938" y="2013875"/>
            <a:chExt cx="3001200" cy="1569600"/>
          </a:xfrm>
        </p:grpSpPr>
        <p:sp>
          <p:nvSpPr>
            <p:cNvPr id="550" name="Google Shape;550;p60"/>
            <p:cNvSpPr/>
            <p:nvPr/>
          </p:nvSpPr>
          <p:spPr>
            <a:xfrm>
              <a:off x="5015938" y="2013875"/>
              <a:ext cx="3001200" cy="1569600"/>
            </a:xfrm>
            <a:prstGeom prst="round2DiagRect">
              <a:avLst>
                <a:gd fmla="val 0" name="adj1"/>
                <a:gd fmla="val 17764" name="adj2"/>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51" name="Google Shape;551;p60"/>
            <p:cNvSpPr txBox="1"/>
            <p:nvPr/>
          </p:nvSpPr>
          <p:spPr>
            <a:xfrm>
              <a:off x="5360226" y="2256387"/>
              <a:ext cx="24171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rgbClr val="FFFFFF"/>
                  </a:solidFill>
                  <a:latin typeface="Roboto"/>
                  <a:ea typeface="Roboto"/>
                  <a:cs typeface="Roboto"/>
                  <a:sym typeface="Roboto"/>
                </a:rPr>
                <a:t>Overall efficiency and cost reduction</a:t>
              </a:r>
              <a:endParaRPr sz="1100">
                <a:solidFill>
                  <a:srgbClr val="FFFFFF"/>
                </a:solidFill>
                <a:latin typeface="Roboto"/>
                <a:ea typeface="Roboto"/>
                <a:cs typeface="Roboto"/>
                <a:sym typeface="Roboto"/>
              </a:endParaRPr>
            </a:p>
          </p:txBody>
        </p:sp>
        <p:sp>
          <p:nvSpPr>
            <p:cNvPr id="552" name="Google Shape;552;p60"/>
            <p:cNvSpPr txBox="1"/>
            <p:nvPr/>
          </p:nvSpPr>
          <p:spPr>
            <a:xfrm>
              <a:off x="5360225" y="2716353"/>
              <a:ext cx="24171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800">
                  <a:solidFill>
                    <a:srgbClr val="FFFFFF"/>
                  </a:solidFill>
                  <a:latin typeface="Roboto"/>
                  <a:ea typeface="Roboto"/>
                  <a:cs typeface="Roboto"/>
                  <a:sym typeface="Roboto"/>
                </a:rPr>
                <a:t>By automation and more efficient spraying, we can reduce the cost of spraying, enabling the city of Chicago to save human lives and prevent the West Nile Virus.</a:t>
              </a:r>
              <a:endParaRPr sz="1100">
                <a:solidFill>
                  <a:srgbClr val="FFFFFF"/>
                </a:solidFill>
                <a:latin typeface="Roboto"/>
                <a:ea typeface="Roboto"/>
                <a:cs typeface="Roboto"/>
                <a:sym typeface="Roboto"/>
              </a:endParaRPr>
            </a:p>
          </p:txBody>
        </p:sp>
      </p:grpSp>
      <p:grpSp>
        <p:nvGrpSpPr>
          <p:cNvPr id="553" name="Google Shape;553;p60"/>
          <p:cNvGrpSpPr/>
          <p:nvPr/>
        </p:nvGrpSpPr>
        <p:grpSpPr>
          <a:xfrm>
            <a:off x="4885484" y="2701270"/>
            <a:ext cx="261571" cy="260379"/>
            <a:chOff x="4858109" y="2631368"/>
            <a:chExt cx="316442" cy="315000"/>
          </a:xfrm>
        </p:grpSpPr>
        <p:sp>
          <p:nvSpPr>
            <p:cNvPr id="554" name="Google Shape;554;p60"/>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0"/>
            <p:cNvSpPr/>
            <p:nvPr/>
          </p:nvSpPr>
          <p:spPr>
            <a:xfrm>
              <a:off x="4858109" y="2739300"/>
              <a:ext cx="239100" cy="99000"/>
            </a:xfrm>
            <a:prstGeom prst="rightArrow">
              <a:avLst>
                <a:gd fmla="val 32020" name="adj1"/>
                <a:gd fmla="val 66970" name="adj2"/>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s"/>
              </a:br>
              <a:endParaRPr/>
            </a:p>
          </p:txBody>
        </p:sp>
      </p:grpSp>
      <p:grpSp>
        <p:nvGrpSpPr>
          <p:cNvPr id="556" name="Google Shape;556;p60"/>
          <p:cNvGrpSpPr/>
          <p:nvPr/>
        </p:nvGrpSpPr>
        <p:grpSpPr>
          <a:xfrm>
            <a:off x="2948278" y="2701271"/>
            <a:ext cx="260366" cy="260366"/>
            <a:chOff x="3157188" y="909150"/>
            <a:chExt cx="470400" cy="470400"/>
          </a:xfrm>
        </p:grpSpPr>
        <p:sp>
          <p:nvSpPr>
            <p:cNvPr id="557" name="Google Shape;557;p60"/>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0"/>
            <p:cNvSpPr/>
            <p:nvPr/>
          </p:nvSpPr>
          <p:spPr>
            <a:xfrm>
              <a:off x="3243138" y="995100"/>
              <a:ext cx="298500" cy="298500"/>
            </a:xfrm>
            <a:prstGeom prst="mathPlus">
              <a:avLst>
                <a:gd fmla="val 9900" name="adj1"/>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1"/>
          <p:cNvSpPr/>
          <p:nvPr/>
        </p:nvSpPr>
        <p:spPr>
          <a:xfrm>
            <a:off x="3297500" y="1165742"/>
            <a:ext cx="2540100" cy="2540100"/>
          </a:xfrm>
          <a:prstGeom prst="donut">
            <a:avLst>
              <a:gd fmla="val 16067" name="adj"/>
            </a:avLst>
          </a:prstGeom>
          <a:solidFill>
            <a:srgbClr val="000000">
              <a:alpha val="1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 name="Google Shape;564;p61"/>
          <p:cNvGrpSpPr/>
          <p:nvPr/>
        </p:nvGrpSpPr>
        <p:grpSpPr>
          <a:xfrm>
            <a:off x="1680836" y="1315124"/>
            <a:ext cx="1931633" cy="669600"/>
            <a:chOff x="1680836" y="1315124"/>
            <a:chExt cx="1931633" cy="669600"/>
          </a:xfrm>
        </p:grpSpPr>
        <p:cxnSp>
          <p:nvCxnSpPr>
            <p:cNvPr id="565" name="Google Shape;565;p61"/>
            <p:cNvCxnSpPr/>
            <p:nvPr/>
          </p:nvCxnSpPr>
          <p:spPr>
            <a:xfrm>
              <a:off x="3178969" y="1638300"/>
              <a:ext cx="433500" cy="252300"/>
            </a:xfrm>
            <a:prstGeom prst="straightConnector1">
              <a:avLst/>
            </a:prstGeom>
            <a:noFill/>
            <a:ln cap="flat" cmpd="sng" w="19050">
              <a:solidFill>
                <a:srgbClr val="83E3D9"/>
              </a:solidFill>
              <a:prstDash val="solid"/>
              <a:round/>
              <a:headEnd len="med" w="med" type="oval"/>
              <a:tailEnd len="sm" w="sm" type="none"/>
            </a:ln>
          </p:spPr>
        </p:cxnSp>
        <p:sp>
          <p:nvSpPr>
            <p:cNvPr id="566" name="Google Shape;566;p61"/>
            <p:cNvSpPr txBox="1"/>
            <p:nvPr/>
          </p:nvSpPr>
          <p:spPr>
            <a:xfrm>
              <a:off x="1680836" y="1315124"/>
              <a:ext cx="1495200" cy="669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s" sz="1000">
                  <a:latin typeface="Roboto"/>
                  <a:ea typeface="Roboto"/>
                  <a:cs typeface="Roboto"/>
                  <a:sym typeface="Roboto"/>
                </a:rPr>
                <a:t>STEP </a:t>
              </a:r>
              <a:r>
                <a:rPr lang="es" sz="1000">
                  <a:latin typeface="Roboto"/>
                  <a:ea typeface="Roboto"/>
                  <a:cs typeface="Roboto"/>
                  <a:sym typeface="Roboto"/>
                </a:rPr>
                <a:t> 3</a:t>
              </a:r>
              <a:endParaRPr sz="1000">
                <a:latin typeface="Roboto"/>
                <a:ea typeface="Roboto"/>
                <a:cs typeface="Roboto"/>
                <a:sym typeface="Roboto"/>
              </a:endParaRPr>
            </a:p>
            <a:p>
              <a:pPr indent="0" lvl="0" marL="0" rtl="0" algn="r">
                <a:lnSpc>
                  <a:spcPct val="115000"/>
                </a:lnSpc>
                <a:spcBef>
                  <a:spcPts val="0"/>
                </a:spcBef>
                <a:spcAft>
                  <a:spcPts val="0"/>
                </a:spcAft>
                <a:buNone/>
              </a:pPr>
              <a:r>
                <a:t/>
              </a:r>
              <a:endParaRPr sz="800">
                <a:latin typeface="Roboto"/>
                <a:ea typeface="Roboto"/>
                <a:cs typeface="Roboto"/>
                <a:sym typeface="Roboto"/>
              </a:endParaRPr>
            </a:p>
            <a:p>
              <a:pPr indent="0" lvl="0" marL="0" rtl="0" algn="r">
                <a:lnSpc>
                  <a:spcPct val="115000"/>
                </a:lnSpc>
                <a:spcBef>
                  <a:spcPts val="0"/>
                </a:spcBef>
                <a:spcAft>
                  <a:spcPts val="0"/>
                </a:spcAft>
                <a:buNone/>
              </a:pPr>
              <a:r>
                <a:rPr b="1" lang="es" sz="1000">
                  <a:latin typeface="Roboto"/>
                  <a:ea typeface="Roboto"/>
                  <a:cs typeface="Roboto"/>
                  <a:sym typeface="Roboto"/>
                </a:rPr>
                <a:t>Continuous data collection and improvements to the model</a:t>
              </a:r>
              <a:endParaRPr b="1" sz="1000">
                <a:latin typeface="Roboto"/>
                <a:ea typeface="Roboto"/>
                <a:cs typeface="Roboto"/>
                <a:sym typeface="Roboto"/>
              </a:endParaRPr>
            </a:p>
          </p:txBody>
        </p:sp>
      </p:grpSp>
      <p:grpSp>
        <p:nvGrpSpPr>
          <p:cNvPr id="567" name="Google Shape;567;p61"/>
          <p:cNvGrpSpPr/>
          <p:nvPr/>
        </p:nvGrpSpPr>
        <p:grpSpPr>
          <a:xfrm>
            <a:off x="5517319" y="1315124"/>
            <a:ext cx="1940006" cy="669600"/>
            <a:chOff x="5517319" y="1315124"/>
            <a:chExt cx="1940006" cy="669600"/>
          </a:xfrm>
        </p:grpSpPr>
        <p:cxnSp>
          <p:nvCxnSpPr>
            <p:cNvPr id="568" name="Google Shape;568;p61"/>
            <p:cNvCxnSpPr/>
            <p:nvPr/>
          </p:nvCxnSpPr>
          <p:spPr>
            <a:xfrm flipH="1">
              <a:off x="5517319" y="1638300"/>
              <a:ext cx="433500" cy="252300"/>
            </a:xfrm>
            <a:prstGeom prst="straightConnector1">
              <a:avLst/>
            </a:prstGeom>
            <a:noFill/>
            <a:ln cap="flat" cmpd="sng" w="19050">
              <a:solidFill>
                <a:srgbClr val="155B54"/>
              </a:solidFill>
              <a:prstDash val="solid"/>
              <a:round/>
              <a:headEnd len="med" w="med" type="oval"/>
              <a:tailEnd len="sm" w="sm" type="none"/>
            </a:ln>
          </p:spPr>
        </p:cxnSp>
        <p:sp>
          <p:nvSpPr>
            <p:cNvPr id="569" name="Google Shape;569;p61"/>
            <p:cNvSpPr txBox="1"/>
            <p:nvPr/>
          </p:nvSpPr>
          <p:spPr>
            <a:xfrm>
              <a:off x="5962125" y="1315124"/>
              <a:ext cx="1495200" cy="6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000">
                  <a:latin typeface="Roboto"/>
                  <a:ea typeface="Roboto"/>
                  <a:cs typeface="Roboto"/>
                  <a:sym typeface="Roboto"/>
                </a:rPr>
                <a:t>STEP </a:t>
              </a:r>
              <a:r>
                <a:rPr lang="es" sz="1000">
                  <a:latin typeface="Roboto"/>
                  <a:ea typeface="Roboto"/>
                  <a:cs typeface="Roboto"/>
                  <a:sym typeface="Roboto"/>
                </a:rPr>
                <a:t>1</a:t>
              </a:r>
              <a:endParaRPr sz="1000">
                <a:latin typeface="Roboto"/>
                <a:ea typeface="Roboto"/>
                <a:cs typeface="Roboto"/>
                <a:sym typeface="Roboto"/>
              </a:endParaRPr>
            </a:p>
            <a:p>
              <a:pPr indent="0" lvl="0" marL="0" rtl="0" algn="l">
                <a:lnSpc>
                  <a:spcPct val="115000"/>
                </a:lnSpc>
                <a:spcBef>
                  <a:spcPts val="0"/>
                </a:spcBef>
                <a:spcAft>
                  <a:spcPts val="0"/>
                </a:spcAft>
                <a:buNone/>
              </a:pPr>
              <a:r>
                <a:t/>
              </a:r>
              <a:endParaRPr sz="800">
                <a:latin typeface="Roboto"/>
                <a:ea typeface="Roboto"/>
                <a:cs typeface="Roboto"/>
                <a:sym typeface="Roboto"/>
              </a:endParaRPr>
            </a:p>
            <a:p>
              <a:pPr indent="0" lvl="0" marL="0" rtl="0" algn="l">
                <a:lnSpc>
                  <a:spcPct val="115000"/>
                </a:lnSpc>
                <a:spcBef>
                  <a:spcPts val="0"/>
                </a:spcBef>
                <a:spcAft>
                  <a:spcPts val="0"/>
                </a:spcAft>
                <a:buNone/>
              </a:pPr>
              <a:r>
                <a:rPr b="1" lang="es" sz="1000">
                  <a:latin typeface="Roboto"/>
                  <a:ea typeface="Roboto"/>
                  <a:cs typeface="Roboto"/>
                  <a:sym typeface="Roboto"/>
                </a:rPr>
                <a:t>Efficiencies in spraying enabling a greater safety net</a:t>
              </a:r>
              <a:endParaRPr b="1" sz="1000">
                <a:latin typeface="Roboto"/>
                <a:ea typeface="Roboto"/>
                <a:cs typeface="Roboto"/>
                <a:sym typeface="Roboto"/>
              </a:endParaRPr>
            </a:p>
          </p:txBody>
        </p:sp>
      </p:grpSp>
      <p:grpSp>
        <p:nvGrpSpPr>
          <p:cNvPr id="570" name="Google Shape;570;p61"/>
          <p:cNvGrpSpPr/>
          <p:nvPr/>
        </p:nvGrpSpPr>
        <p:grpSpPr>
          <a:xfrm>
            <a:off x="3297661" y="3535364"/>
            <a:ext cx="3258639" cy="1143796"/>
            <a:chOff x="3808226" y="3535140"/>
            <a:chExt cx="1495200" cy="1143796"/>
          </a:xfrm>
        </p:grpSpPr>
        <p:cxnSp>
          <p:nvCxnSpPr>
            <p:cNvPr id="571" name="Google Shape;571;p61"/>
            <p:cNvCxnSpPr/>
            <p:nvPr/>
          </p:nvCxnSpPr>
          <p:spPr>
            <a:xfrm rot="10800000">
              <a:off x="4556399" y="3535140"/>
              <a:ext cx="0" cy="460500"/>
            </a:xfrm>
            <a:prstGeom prst="straightConnector1">
              <a:avLst/>
            </a:prstGeom>
            <a:noFill/>
            <a:ln cap="flat" cmpd="sng" w="19050">
              <a:solidFill>
                <a:srgbClr val="249C90"/>
              </a:solidFill>
              <a:prstDash val="solid"/>
              <a:round/>
              <a:headEnd len="med" w="med" type="oval"/>
              <a:tailEnd len="sm" w="sm" type="none"/>
            </a:ln>
          </p:spPr>
        </p:cxnSp>
        <p:sp>
          <p:nvSpPr>
            <p:cNvPr id="572" name="Google Shape;572;p61"/>
            <p:cNvSpPr txBox="1"/>
            <p:nvPr/>
          </p:nvSpPr>
          <p:spPr>
            <a:xfrm>
              <a:off x="3808226" y="4009336"/>
              <a:ext cx="1495200" cy="66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000">
                  <a:latin typeface="Roboto"/>
                  <a:ea typeface="Roboto"/>
                  <a:cs typeface="Roboto"/>
                  <a:sym typeface="Roboto"/>
                </a:rPr>
                <a:t>STEP </a:t>
              </a:r>
              <a:r>
                <a:rPr lang="es" sz="1000">
                  <a:latin typeface="Roboto"/>
                  <a:ea typeface="Roboto"/>
                  <a:cs typeface="Roboto"/>
                  <a:sym typeface="Roboto"/>
                </a:rPr>
                <a:t>2</a:t>
              </a:r>
              <a:endParaRPr sz="1000">
                <a:latin typeface="Roboto"/>
                <a:ea typeface="Roboto"/>
                <a:cs typeface="Roboto"/>
                <a:sym typeface="Roboto"/>
              </a:endParaRPr>
            </a:p>
            <a:p>
              <a:pPr indent="0" lvl="0" marL="0" rtl="0" algn="ctr">
                <a:lnSpc>
                  <a:spcPct val="115000"/>
                </a:lnSpc>
                <a:spcBef>
                  <a:spcPts val="0"/>
                </a:spcBef>
                <a:spcAft>
                  <a:spcPts val="0"/>
                </a:spcAft>
                <a:buNone/>
              </a:pPr>
              <a:r>
                <a:rPr b="1" lang="es" sz="1000">
                  <a:latin typeface="Roboto"/>
                  <a:ea typeface="Roboto"/>
                  <a:cs typeface="Roboto"/>
                  <a:sym typeface="Roboto"/>
                </a:rPr>
                <a:t>Spraying in areas with high probability of WNV</a:t>
              </a:r>
              <a:endParaRPr b="1" sz="1000">
                <a:latin typeface="Roboto"/>
                <a:ea typeface="Roboto"/>
                <a:cs typeface="Roboto"/>
                <a:sym typeface="Roboto"/>
              </a:endParaRPr>
            </a:p>
          </p:txBody>
        </p:sp>
      </p:grpSp>
      <p:sp>
        <p:nvSpPr>
          <p:cNvPr id="573" name="Google Shape;573;p61"/>
          <p:cNvSpPr txBox="1"/>
          <p:nvPr/>
        </p:nvSpPr>
        <p:spPr>
          <a:xfrm>
            <a:off x="3845784" y="2056460"/>
            <a:ext cx="1443600" cy="804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200">
                <a:latin typeface="Roboto"/>
                <a:ea typeface="Roboto"/>
                <a:cs typeface="Roboto"/>
                <a:sym typeface="Roboto"/>
              </a:rPr>
              <a:t>Final Recommendation</a:t>
            </a:r>
            <a:endParaRPr sz="1200"/>
          </a:p>
        </p:txBody>
      </p:sp>
      <p:sp>
        <p:nvSpPr>
          <p:cNvPr id="574" name="Google Shape;574;p61"/>
          <p:cNvSpPr/>
          <p:nvPr/>
        </p:nvSpPr>
        <p:spPr>
          <a:xfrm rot="1800047">
            <a:off x="3219843" y="1086434"/>
            <a:ext cx="2690936" cy="2690936"/>
          </a:xfrm>
          <a:prstGeom prst="blockArc">
            <a:avLst>
              <a:gd fmla="val 14414370" name="adj1"/>
              <a:gd fmla="val 694" name="adj2"/>
              <a:gd fmla="val 9562" name="adj3"/>
            </a:avLst>
          </a:prstGeom>
          <a:solidFill>
            <a:srgbClr val="155B54"/>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1"/>
          <p:cNvSpPr/>
          <p:nvPr/>
        </p:nvSpPr>
        <p:spPr>
          <a:xfrm flipH="1" rot="-1800047">
            <a:off x="3221956" y="1086434"/>
            <a:ext cx="2690936" cy="2690936"/>
          </a:xfrm>
          <a:prstGeom prst="blockArc">
            <a:avLst>
              <a:gd fmla="val 14348563" name="adj1"/>
              <a:gd fmla="val 21472873" name="adj2"/>
              <a:gd fmla="val 9381" name="adj3"/>
            </a:avLst>
          </a:prstGeom>
          <a:solidFill>
            <a:srgbClr val="83E3D9"/>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1"/>
          <p:cNvSpPr/>
          <p:nvPr/>
        </p:nvSpPr>
        <p:spPr>
          <a:xfrm rot="-8100000">
            <a:off x="4382715" y="1027393"/>
            <a:ext cx="363170" cy="363170"/>
          </a:xfrm>
          <a:prstGeom prst="rtTriangle">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1"/>
          <p:cNvSpPr/>
          <p:nvPr/>
        </p:nvSpPr>
        <p:spPr>
          <a:xfrm flipH="1" rot="-9000757">
            <a:off x="3220953" y="1084808"/>
            <a:ext cx="2690226" cy="2690226"/>
          </a:xfrm>
          <a:prstGeom prst="blockArc">
            <a:avLst>
              <a:gd fmla="val 14316164" name="adj1"/>
              <a:gd fmla="val 21502663" name="adj2"/>
              <a:gd fmla="val 9415" name="adj3"/>
            </a:avLst>
          </a:prstGeom>
          <a:solidFill>
            <a:srgbClr val="249C90"/>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1"/>
          <p:cNvSpPr/>
          <p:nvPr/>
        </p:nvSpPr>
        <p:spPr>
          <a:xfrm rot="-1027861">
            <a:off x="5485874" y="2849832"/>
            <a:ext cx="312672" cy="312672"/>
          </a:xfrm>
          <a:prstGeom prst="rtTriangle">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1"/>
          <p:cNvSpPr/>
          <p:nvPr/>
        </p:nvSpPr>
        <p:spPr>
          <a:xfrm rot="6359841">
            <a:off x="3315801" y="2847762"/>
            <a:ext cx="363580" cy="363580"/>
          </a:xfrm>
          <a:prstGeom prst="rtTriangle">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3" name="Shape 583"/>
        <p:cNvGrpSpPr/>
        <p:nvPr/>
      </p:nvGrpSpPr>
      <p:grpSpPr>
        <a:xfrm>
          <a:off x="0" y="0"/>
          <a:ext cx="0" cy="0"/>
          <a:chOff x="0" y="0"/>
          <a:chExt cx="0" cy="0"/>
        </a:xfrm>
      </p:grpSpPr>
      <p:sp>
        <p:nvSpPr>
          <p:cNvPr id="584" name="Google Shape;584;p62"/>
          <p:cNvSpPr/>
          <p:nvPr/>
        </p:nvSpPr>
        <p:spPr>
          <a:xfrm>
            <a:off x="676300" y="321200"/>
            <a:ext cx="7848900" cy="44475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2"/>
          <p:cNvSpPr/>
          <p:nvPr/>
        </p:nvSpPr>
        <p:spPr>
          <a:xfrm>
            <a:off x="676300" y="321200"/>
            <a:ext cx="2029200" cy="4447500"/>
          </a:xfrm>
          <a:prstGeom prst="rect">
            <a:avLst/>
          </a:pr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2"/>
          <p:cNvSpPr txBox="1"/>
          <p:nvPr>
            <p:ph idx="4294967295" type="body"/>
          </p:nvPr>
        </p:nvSpPr>
        <p:spPr>
          <a:xfrm>
            <a:off x="2705500" y="2953800"/>
            <a:ext cx="3790500" cy="42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200">
                <a:solidFill>
                  <a:srgbClr val="434343"/>
                </a:solidFill>
              </a:rPr>
              <a:t>Does anyone have any questions?</a:t>
            </a:r>
            <a:endParaRPr sz="1200">
              <a:solidFill>
                <a:srgbClr val="434343"/>
              </a:solidFill>
            </a:endParaRPr>
          </a:p>
          <a:p>
            <a:pPr indent="0" lvl="0" marL="0" rtl="0" algn="ctr">
              <a:spcBef>
                <a:spcPts val="0"/>
              </a:spcBef>
              <a:spcAft>
                <a:spcPts val="0"/>
              </a:spcAft>
              <a:buClr>
                <a:schemeClr val="dk1"/>
              </a:buClr>
              <a:buSzPts val="1100"/>
              <a:buFont typeface="Arial"/>
              <a:buNone/>
            </a:pPr>
            <a:r>
              <a:t/>
            </a:r>
            <a:endParaRPr sz="1200">
              <a:solidFill>
                <a:srgbClr val="434343"/>
              </a:solidFill>
            </a:endParaRPr>
          </a:p>
          <a:p>
            <a:pPr indent="0" lvl="0" marL="0" rtl="0" algn="ctr">
              <a:spcBef>
                <a:spcPts val="0"/>
              </a:spcBef>
              <a:spcAft>
                <a:spcPts val="0"/>
              </a:spcAft>
              <a:buClr>
                <a:schemeClr val="dk1"/>
              </a:buClr>
              <a:buSzPts val="1100"/>
              <a:buFont typeface="Arial"/>
              <a:buNone/>
            </a:pPr>
            <a:r>
              <a:rPr lang="es" sz="1200">
                <a:solidFill>
                  <a:srgbClr val="434343"/>
                </a:solidFill>
              </a:rPr>
              <a:t>Project team: </a:t>
            </a:r>
            <a:endParaRPr sz="1200">
              <a:solidFill>
                <a:srgbClr val="434343"/>
              </a:solidFill>
            </a:endParaRPr>
          </a:p>
          <a:p>
            <a:pPr indent="0" lvl="0" marL="0" rtl="0" algn="ctr">
              <a:spcBef>
                <a:spcPts val="0"/>
              </a:spcBef>
              <a:spcAft>
                <a:spcPts val="0"/>
              </a:spcAft>
              <a:buClr>
                <a:schemeClr val="dk1"/>
              </a:buClr>
              <a:buSzPts val="1100"/>
              <a:buFont typeface="Arial"/>
              <a:buNone/>
            </a:pPr>
            <a:r>
              <a:rPr lang="es" sz="1200">
                <a:solidFill>
                  <a:srgbClr val="434343"/>
                </a:solidFill>
              </a:rPr>
              <a:t>Asyraf, Ben D, Jack, Sahaj</a:t>
            </a:r>
            <a:endParaRPr sz="1200">
              <a:solidFill>
                <a:srgbClr val="434343"/>
              </a:solidFill>
            </a:endParaRPr>
          </a:p>
        </p:txBody>
      </p:sp>
      <p:cxnSp>
        <p:nvCxnSpPr>
          <p:cNvPr id="587" name="Google Shape;587;p62"/>
          <p:cNvCxnSpPr/>
          <p:nvPr/>
        </p:nvCxnSpPr>
        <p:spPr>
          <a:xfrm>
            <a:off x="4233850" y="3374100"/>
            <a:ext cx="676200" cy="0"/>
          </a:xfrm>
          <a:prstGeom prst="straightConnector1">
            <a:avLst/>
          </a:prstGeom>
          <a:noFill/>
          <a:ln cap="flat" cmpd="sng" w="76200">
            <a:solidFill>
              <a:srgbClr val="81ECEC"/>
            </a:solidFill>
            <a:prstDash val="solid"/>
            <a:round/>
            <a:headEnd len="med" w="med" type="none"/>
            <a:tailEnd len="med" w="med" type="none"/>
          </a:ln>
        </p:spPr>
      </p:cxnSp>
      <p:sp>
        <p:nvSpPr>
          <p:cNvPr id="588" name="Google Shape;588;p62"/>
          <p:cNvSpPr txBox="1"/>
          <p:nvPr>
            <p:ph idx="4294967295"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sp>
        <p:nvSpPr>
          <p:cNvPr id="589" name="Google Shape;589;p62"/>
          <p:cNvSpPr txBox="1"/>
          <p:nvPr>
            <p:ph type="ctrTitle"/>
          </p:nvPr>
        </p:nvSpPr>
        <p:spPr>
          <a:xfrm>
            <a:off x="3094000" y="1515550"/>
            <a:ext cx="2955900" cy="853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3600">
                <a:solidFill>
                  <a:srgbClr val="434343"/>
                </a:solidFill>
              </a:rPr>
              <a:t>T</a:t>
            </a:r>
            <a:r>
              <a:rPr lang="es"/>
              <a:t>hank you!</a:t>
            </a:r>
            <a:endParaRPr i="1">
              <a:solidFill>
                <a:srgbClr val="434343"/>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3"/>
          <p:cNvSpPr txBox="1"/>
          <p:nvPr>
            <p:ph type="title"/>
          </p:nvPr>
        </p:nvSpPr>
        <p:spPr>
          <a:xfrm>
            <a:off x="547426" y="869875"/>
            <a:ext cx="41928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5800">
                <a:solidFill>
                  <a:srgbClr val="434343"/>
                </a:solidFill>
              </a:rPr>
              <a:t>Appendix</a:t>
            </a:r>
            <a:endParaRPr b="1" sz="5800">
              <a:solidFill>
                <a:srgbClr val="434343"/>
              </a:solidFill>
            </a:endParaRPr>
          </a:p>
        </p:txBody>
      </p:sp>
      <p:sp>
        <p:nvSpPr>
          <p:cNvPr id="595" name="Google Shape;595;p6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cxnSp>
        <p:nvCxnSpPr>
          <p:cNvPr id="596" name="Google Shape;596;p63"/>
          <p:cNvCxnSpPr/>
          <p:nvPr/>
        </p:nvCxnSpPr>
        <p:spPr>
          <a:xfrm>
            <a:off x="678525" y="1984375"/>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4"/>
          <p:cNvSpPr txBox="1"/>
          <p:nvPr>
            <p:ph type="title"/>
          </p:nvPr>
        </p:nvSpPr>
        <p:spPr>
          <a:xfrm>
            <a:off x="626079" y="980260"/>
            <a:ext cx="3571500" cy="57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August appears to be the month with highest incidence of WNV</a:t>
            </a:r>
            <a:endParaRPr b="1"/>
          </a:p>
        </p:txBody>
      </p:sp>
      <p:sp>
        <p:nvSpPr>
          <p:cNvPr id="602" name="Google Shape;602;p6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fld id="{00000000-1234-1234-1234-123412341234}" type="slidenum">
              <a:rPr lang="es">
                <a:solidFill>
                  <a:srgbClr val="B7B7B7"/>
                </a:solidFill>
              </a:rPr>
              <a:t>‹#›</a:t>
            </a:fld>
            <a:endParaRPr>
              <a:solidFill>
                <a:srgbClr val="B7B7B7"/>
              </a:solidFill>
            </a:endParaRPr>
          </a:p>
        </p:txBody>
      </p:sp>
      <p:sp>
        <p:nvSpPr>
          <p:cNvPr id="603" name="Google Shape;603;p64"/>
          <p:cNvSpPr txBox="1"/>
          <p:nvPr>
            <p:ph idx="2" type="subTitle"/>
          </p:nvPr>
        </p:nvSpPr>
        <p:spPr>
          <a:xfrm>
            <a:off x="5079304" y="907950"/>
            <a:ext cx="3606600" cy="19419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666666"/>
              </a:buClr>
              <a:buSzPts val="1400"/>
              <a:buChar char="●"/>
            </a:pPr>
            <a:r>
              <a:rPr lang="es">
                <a:solidFill>
                  <a:srgbClr val="666666"/>
                </a:solidFill>
              </a:rPr>
              <a:t>Not surprising that the presence of WNV in mosquitoes is the highest in August.</a:t>
            </a:r>
            <a:br>
              <a:rPr lang="es">
                <a:solidFill>
                  <a:srgbClr val="666666"/>
                </a:solidFill>
              </a:rPr>
            </a:br>
            <a:endParaRPr>
              <a:solidFill>
                <a:srgbClr val="666666"/>
              </a:solidFill>
            </a:endParaRPr>
          </a:p>
          <a:p>
            <a:pPr indent="-317500" lvl="0" marL="457200" rtl="0" algn="l">
              <a:lnSpc>
                <a:spcPct val="100000"/>
              </a:lnSpc>
              <a:spcBef>
                <a:spcPts val="0"/>
              </a:spcBef>
              <a:spcAft>
                <a:spcPts val="0"/>
              </a:spcAft>
              <a:buClr>
                <a:srgbClr val="666666"/>
              </a:buClr>
              <a:buSzPts val="1400"/>
              <a:buChar char="●"/>
            </a:pPr>
            <a:r>
              <a:rPr lang="es">
                <a:solidFill>
                  <a:srgbClr val="666666"/>
                </a:solidFill>
              </a:rPr>
              <a:t>June and July are the peculiar months as the presence of </a:t>
            </a:r>
            <a:br>
              <a:rPr lang="es">
                <a:solidFill>
                  <a:srgbClr val="666666"/>
                </a:solidFill>
              </a:rPr>
            </a:br>
            <a:r>
              <a:rPr lang="es">
                <a:solidFill>
                  <a:srgbClr val="666666"/>
                </a:solidFill>
              </a:rPr>
              <a:t>WNV are disproportionate </a:t>
            </a:r>
            <a:br>
              <a:rPr lang="es">
                <a:solidFill>
                  <a:srgbClr val="666666"/>
                </a:solidFill>
              </a:rPr>
            </a:br>
            <a:r>
              <a:rPr lang="es">
                <a:solidFill>
                  <a:srgbClr val="666666"/>
                </a:solidFill>
              </a:rPr>
              <a:t>to the number of </a:t>
            </a:r>
            <a:br>
              <a:rPr lang="es">
                <a:solidFill>
                  <a:srgbClr val="666666"/>
                </a:solidFill>
              </a:rPr>
            </a:br>
            <a:r>
              <a:rPr lang="es">
                <a:solidFill>
                  <a:srgbClr val="666666"/>
                </a:solidFill>
              </a:rPr>
              <a:t>mosquitoes present.</a:t>
            </a:r>
            <a:endParaRPr>
              <a:solidFill>
                <a:srgbClr val="666666"/>
              </a:solidFill>
            </a:endParaRPr>
          </a:p>
          <a:p>
            <a:pPr indent="-317500" lvl="1" marL="914400" rtl="0" algn="l">
              <a:lnSpc>
                <a:spcPct val="100000"/>
              </a:lnSpc>
              <a:spcBef>
                <a:spcPts val="0"/>
              </a:spcBef>
              <a:spcAft>
                <a:spcPts val="0"/>
              </a:spcAft>
              <a:buClr>
                <a:srgbClr val="666666"/>
              </a:buClr>
              <a:buSzPts val="1400"/>
              <a:buChar char="○"/>
            </a:pPr>
            <a:r>
              <a:rPr lang="es">
                <a:solidFill>
                  <a:srgbClr val="666666"/>
                </a:solidFill>
              </a:rPr>
              <a:t>Probably influenced </a:t>
            </a:r>
            <a:br>
              <a:rPr lang="es">
                <a:solidFill>
                  <a:srgbClr val="666666"/>
                </a:solidFill>
              </a:rPr>
            </a:br>
            <a:r>
              <a:rPr lang="es">
                <a:solidFill>
                  <a:srgbClr val="666666"/>
                </a:solidFill>
              </a:rPr>
              <a:t>by the birds </a:t>
            </a:r>
            <a:br>
              <a:rPr lang="es">
                <a:solidFill>
                  <a:srgbClr val="666666"/>
                </a:solidFill>
              </a:rPr>
            </a:br>
            <a:r>
              <a:rPr lang="es">
                <a:solidFill>
                  <a:srgbClr val="666666"/>
                </a:solidFill>
              </a:rPr>
              <a:t>migration pattern in </a:t>
            </a:r>
            <a:br>
              <a:rPr lang="es">
                <a:solidFill>
                  <a:srgbClr val="666666"/>
                </a:solidFill>
              </a:rPr>
            </a:br>
            <a:r>
              <a:rPr lang="es">
                <a:solidFill>
                  <a:srgbClr val="666666"/>
                </a:solidFill>
              </a:rPr>
              <a:t>North America*</a:t>
            </a:r>
            <a:endParaRPr>
              <a:solidFill>
                <a:srgbClr val="666666"/>
              </a:solidFill>
            </a:endParaRPr>
          </a:p>
        </p:txBody>
      </p:sp>
      <p:pic>
        <p:nvPicPr>
          <p:cNvPr id="604" name="Google Shape;604;p64"/>
          <p:cNvPicPr preferRelativeResize="0"/>
          <p:nvPr/>
        </p:nvPicPr>
        <p:blipFill rotWithShape="1">
          <a:blip r:embed="rId3">
            <a:alphaModFix/>
          </a:blip>
          <a:srcRect b="0" l="0" r="0" t="6235"/>
          <a:stretch/>
        </p:blipFill>
        <p:spPr>
          <a:xfrm>
            <a:off x="626063" y="1772225"/>
            <a:ext cx="3416675" cy="3074523"/>
          </a:xfrm>
          <a:prstGeom prst="rect">
            <a:avLst/>
          </a:prstGeom>
          <a:noFill/>
          <a:ln>
            <a:noFill/>
          </a:ln>
        </p:spPr>
      </p:pic>
      <p:sp>
        <p:nvSpPr>
          <p:cNvPr id="605" name="Google Shape;605;p64"/>
          <p:cNvSpPr txBox="1"/>
          <p:nvPr/>
        </p:nvSpPr>
        <p:spPr>
          <a:xfrm>
            <a:off x="4971450" y="4749900"/>
            <a:ext cx="38223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700"/>
              <a:t>*Source: </a:t>
            </a:r>
            <a:endParaRPr sz="700"/>
          </a:p>
          <a:p>
            <a:pPr indent="0" lvl="0" marL="0" rtl="0" algn="ctr">
              <a:spcBef>
                <a:spcPts val="0"/>
              </a:spcBef>
              <a:spcAft>
                <a:spcPts val="0"/>
              </a:spcAft>
              <a:buNone/>
            </a:pPr>
            <a:r>
              <a:rPr lang="es" sz="700" u="sng">
                <a:solidFill>
                  <a:schemeClr val="hlink"/>
                </a:solidFill>
                <a:hlinkClick r:id="rId4"/>
              </a:rPr>
              <a:t>https://www.nationalgeographic.com/magazine/2018/03/bird-migration-interactive-maps/</a:t>
            </a:r>
            <a:r>
              <a:rPr lang="es" sz="700"/>
              <a:t> </a:t>
            </a:r>
            <a:endParaRPr sz="700"/>
          </a:p>
        </p:txBody>
      </p:sp>
      <p:pic>
        <p:nvPicPr>
          <p:cNvPr id="606" name="Google Shape;606;p64"/>
          <p:cNvPicPr preferRelativeResize="0"/>
          <p:nvPr/>
        </p:nvPicPr>
        <p:blipFill>
          <a:blip r:embed="rId5">
            <a:alphaModFix/>
          </a:blip>
          <a:stretch>
            <a:fillRect/>
          </a:stretch>
        </p:blipFill>
        <p:spPr>
          <a:xfrm>
            <a:off x="7752701" y="2200075"/>
            <a:ext cx="1169550" cy="24026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65"/>
          <p:cNvSpPr txBox="1"/>
          <p:nvPr>
            <p:ph type="title"/>
          </p:nvPr>
        </p:nvSpPr>
        <p:spPr>
          <a:xfrm>
            <a:off x="783525" y="621500"/>
            <a:ext cx="76182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Data Cleaning</a:t>
            </a:r>
            <a:endParaRPr/>
          </a:p>
        </p:txBody>
      </p:sp>
      <p:pic>
        <p:nvPicPr>
          <p:cNvPr id="612" name="Google Shape;612;p65"/>
          <p:cNvPicPr preferRelativeResize="0"/>
          <p:nvPr/>
        </p:nvPicPr>
        <p:blipFill rotWithShape="1">
          <a:blip r:embed="rId3">
            <a:alphaModFix/>
          </a:blip>
          <a:srcRect b="5681" l="0" r="0" t="8877"/>
          <a:stretch/>
        </p:blipFill>
        <p:spPr>
          <a:xfrm>
            <a:off x="834925" y="1015100"/>
            <a:ext cx="7618201" cy="364805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6"/>
          <p:cNvSpPr txBox="1"/>
          <p:nvPr>
            <p:ph type="title"/>
          </p:nvPr>
        </p:nvSpPr>
        <p:spPr>
          <a:xfrm>
            <a:off x="783525" y="621500"/>
            <a:ext cx="76182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618" name="Google Shape;618;p66"/>
          <p:cNvPicPr preferRelativeResize="0"/>
          <p:nvPr/>
        </p:nvPicPr>
        <p:blipFill>
          <a:blip r:embed="rId3">
            <a:alphaModFix/>
          </a:blip>
          <a:stretch>
            <a:fillRect/>
          </a:stretch>
        </p:blipFill>
        <p:spPr>
          <a:xfrm>
            <a:off x="722275" y="1126850"/>
            <a:ext cx="4998474" cy="3431276"/>
          </a:xfrm>
          <a:prstGeom prst="rect">
            <a:avLst/>
          </a:prstGeom>
          <a:noFill/>
          <a:ln>
            <a:noFill/>
          </a:ln>
        </p:spPr>
      </p:pic>
      <p:sp>
        <p:nvSpPr>
          <p:cNvPr id="619" name="Google Shape;619;p66"/>
          <p:cNvSpPr txBox="1"/>
          <p:nvPr/>
        </p:nvSpPr>
        <p:spPr>
          <a:xfrm>
            <a:off x="5883575" y="1789975"/>
            <a:ext cx="2563800" cy="17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Ubuntu Light"/>
                <a:ea typeface="Ubuntu Light"/>
                <a:cs typeface="Ubuntu Light"/>
                <a:sym typeface="Ubuntu Light"/>
              </a:rPr>
              <a:t>Full Precision-Recall Curve</a:t>
            </a:r>
            <a:endParaRPr>
              <a:latin typeface="Ubuntu Light"/>
              <a:ea typeface="Ubuntu Light"/>
              <a:cs typeface="Ubuntu Light"/>
              <a:sym typeface="Ubuntu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grpSp>
        <p:nvGrpSpPr>
          <p:cNvPr id="215" name="Google Shape;215;p31"/>
          <p:cNvGrpSpPr/>
          <p:nvPr/>
        </p:nvGrpSpPr>
        <p:grpSpPr>
          <a:xfrm>
            <a:off x="1907514" y="1611245"/>
            <a:ext cx="5328973" cy="2793092"/>
            <a:chOff x="1907514" y="1611245"/>
            <a:chExt cx="5328973" cy="2793092"/>
          </a:xfrm>
        </p:grpSpPr>
        <p:sp>
          <p:nvSpPr>
            <p:cNvPr id="216" name="Google Shape;216;p31"/>
            <p:cNvSpPr/>
            <p:nvPr/>
          </p:nvSpPr>
          <p:spPr>
            <a:xfrm>
              <a:off x="1907514" y="1611245"/>
              <a:ext cx="1103817" cy="1191534"/>
            </a:xfrm>
            <a:custGeom>
              <a:rect b="b" l="l" r="r" t="t"/>
              <a:pathLst>
                <a:path extrusionOk="0" h="5225" w="4732">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1"/>
            <p:cNvSpPr/>
            <p:nvPr/>
          </p:nvSpPr>
          <p:spPr>
            <a:xfrm>
              <a:off x="3974021" y="1611245"/>
              <a:ext cx="1101018" cy="1191534"/>
            </a:xfrm>
            <a:custGeom>
              <a:rect b="b" l="l" r="r" t="t"/>
              <a:pathLst>
                <a:path extrusionOk="0" h="5225" w="472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1"/>
            <p:cNvSpPr/>
            <p:nvPr/>
          </p:nvSpPr>
          <p:spPr>
            <a:xfrm>
              <a:off x="2921990" y="3212803"/>
              <a:ext cx="1104050" cy="1191534"/>
            </a:xfrm>
            <a:custGeom>
              <a:rect b="b" l="l" r="r" t="t"/>
              <a:pathLst>
                <a:path extrusionOk="0" h="5225" w="4733">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1"/>
            <p:cNvSpPr/>
            <p:nvPr/>
          </p:nvSpPr>
          <p:spPr>
            <a:xfrm>
              <a:off x="5000161" y="3212803"/>
              <a:ext cx="1103817" cy="1191534"/>
            </a:xfrm>
            <a:custGeom>
              <a:rect b="b" l="l" r="r" t="t"/>
              <a:pathLst>
                <a:path extrusionOk="0" h="5225" w="4732">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1"/>
            <p:cNvSpPr/>
            <p:nvPr/>
          </p:nvSpPr>
          <p:spPr>
            <a:xfrm>
              <a:off x="6040529" y="1611245"/>
              <a:ext cx="1104050" cy="1191534"/>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1"/>
            <p:cNvSpPr/>
            <p:nvPr/>
          </p:nvSpPr>
          <p:spPr>
            <a:xfrm>
              <a:off x="1976560" y="2983732"/>
              <a:ext cx="5259926" cy="48117"/>
            </a:xfrm>
            <a:custGeom>
              <a:rect b="b" l="l" r="r" t="t"/>
              <a:pathLst>
                <a:path extrusionOk="0" h="211" w="22549">
                  <a:moveTo>
                    <a:pt x="0" y="1"/>
                  </a:moveTo>
                  <a:lnTo>
                    <a:pt x="0" y="210"/>
                  </a:lnTo>
                  <a:lnTo>
                    <a:pt x="22548" y="210"/>
                  </a:lnTo>
                  <a:lnTo>
                    <a:pt x="22548" y="1"/>
                  </a:lnTo>
                  <a:close/>
                </a:path>
              </a:pathLst>
            </a:cu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1"/>
            <p:cNvSpPr/>
            <p:nvPr/>
          </p:nvSpPr>
          <p:spPr>
            <a:xfrm>
              <a:off x="2284006" y="2909504"/>
              <a:ext cx="267557" cy="224852"/>
            </a:xfrm>
            <a:custGeom>
              <a:rect b="b" l="l" r="r" t="t"/>
              <a:pathLst>
                <a:path extrusionOk="0" h="986" w="1147">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1"/>
            <p:cNvSpPr/>
            <p:nvPr/>
          </p:nvSpPr>
          <p:spPr>
            <a:xfrm>
              <a:off x="3321575" y="2909732"/>
              <a:ext cx="267557" cy="224624"/>
            </a:xfrm>
            <a:custGeom>
              <a:rect b="b" l="l" r="r" t="t"/>
              <a:pathLst>
                <a:path extrusionOk="0" h="985" w="1147">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p:nvPr/>
          </p:nvSpPr>
          <p:spPr>
            <a:xfrm>
              <a:off x="4359144" y="2909276"/>
              <a:ext cx="267557" cy="223940"/>
            </a:xfrm>
            <a:custGeom>
              <a:rect b="b" l="l" r="r" t="t"/>
              <a:pathLst>
                <a:path extrusionOk="0" h="982" w="1147">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1"/>
            <p:cNvSpPr/>
            <p:nvPr/>
          </p:nvSpPr>
          <p:spPr>
            <a:xfrm>
              <a:off x="5399513" y="2909732"/>
              <a:ext cx="264757" cy="224624"/>
            </a:xfrm>
            <a:custGeom>
              <a:rect b="b" l="l" r="r" t="t"/>
              <a:pathLst>
                <a:path extrusionOk="0" h="985" w="1135">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1"/>
            <p:cNvSpPr/>
            <p:nvPr/>
          </p:nvSpPr>
          <p:spPr>
            <a:xfrm>
              <a:off x="6474638" y="2909276"/>
              <a:ext cx="267557" cy="223940"/>
            </a:xfrm>
            <a:custGeom>
              <a:rect b="b" l="l" r="r" t="t"/>
              <a:pathLst>
                <a:path extrusionOk="0" h="982" w="1147">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rgbClr val="81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31"/>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434343"/>
                </a:solidFill>
              </a:rPr>
              <a:t>An illustrative timeline of the West Nile Virus</a:t>
            </a:r>
            <a:endParaRPr>
              <a:solidFill>
                <a:srgbClr val="434343"/>
              </a:solidFill>
            </a:endParaRPr>
          </a:p>
        </p:txBody>
      </p:sp>
      <p:sp>
        <p:nvSpPr>
          <p:cNvPr id="228" name="Google Shape;228;p31"/>
          <p:cNvSpPr txBox="1"/>
          <p:nvPr>
            <p:ph idx="4294967295" type="body"/>
          </p:nvPr>
        </p:nvSpPr>
        <p:spPr>
          <a:xfrm>
            <a:off x="1907525" y="1860550"/>
            <a:ext cx="1099500" cy="81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000">
                <a:solidFill>
                  <a:srgbClr val="434343"/>
                </a:solidFill>
                <a:latin typeface="Ubuntu"/>
                <a:ea typeface="Ubuntu"/>
                <a:cs typeface="Ubuntu"/>
                <a:sym typeface="Ubuntu"/>
              </a:rPr>
              <a:t>WNV Arrives in the US</a:t>
            </a:r>
            <a:endParaRPr sz="1000">
              <a:solidFill>
                <a:srgbClr val="434343"/>
              </a:solidFill>
              <a:latin typeface="Ubuntu"/>
              <a:ea typeface="Ubuntu"/>
              <a:cs typeface="Ubuntu"/>
              <a:sym typeface="Ubuntu"/>
            </a:endParaRPr>
          </a:p>
        </p:txBody>
      </p:sp>
      <p:sp>
        <p:nvSpPr>
          <p:cNvPr id="229" name="Google Shape;229;p31"/>
          <p:cNvSpPr txBox="1"/>
          <p:nvPr>
            <p:ph idx="4294967295" type="body"/>
          </p:nvPr>
        </p:nvSpPr>
        <p:spPr>
          <a:xfrm>
            <a:off x="2003525" y="1688925"/>
            <a:ext cx="854100" cy="23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434343"/>
                </a:solidFill>
                <a:latin typeface="Ubuntu Medium"/>
                <a:ea typeface="Ubuntu Medium"/>
                <a:cs typeface="Ubuntu Medium"/>
                <a:sym typeface="Ubuntu Medium"/>
              </a:rPr>
              <a:t>1999</a:t>
            </a:r>
            <a:endParaRPr sz="1200">
              <a:solidFill>
                <a:srgbClr val="434343"/>
              </a:solidFill>
              <a:latin typeface="Ubuntu Medium"/>
              <a:ea typeface="Ubuntu Medium"/>
              <a:cs typeface="Ubuntu Medium"/>
              <a:sym typeface="Ubuntu Medium"/>
            </a:endParaRPr>
          </a:p>
        </p:txBody>
      </p:sp>
      <p:sp>
        <p:nvSpPr>
          <p:cNvPr id="230" name="Google Shape;230;p31"/>
          <p:cNvSpPr txBox="1"/>
          <p:nvPr>
            <p:ph idx="4294967295" type="body"/>
          </p:nvPr>
        </p:nvSpPr>
        <p:spPr>
          <a:xfrm>
            <a:off x="3962475" y="1877725"/>
            <a:ext cx="1099500" cy="67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884 cases and 64 deaths in Illinois</a:t>
            </a:r>
            <a:endParaRPr sz="1000">
              <a:solidFill>
                <a:srgbClr val="434343"/>
              </a:solidFill>
              <a:latin typeface="Ubuntu"/>
              <a:ea typeface="Ubuntu"/>
              <a:cs typeface="Ubuntu"/>
              <a:sym typeface="Ubuntu"/>
            </a:endParaRPr>
          </a:p>
        </p:txBody>
      </p:sp>
      <p:sp>
        <p:nvSpPr>
          <p:cNvPr id="231" name="Google Shape;231;p31"/>
          <p:cNvSpPr txBox="1"/>
          <p:nvPr>
            <p:ph idx="4294967295" type="body"/>
          </p:nvPr>
        </p:nvSpPr>
        <p:spPr>
          <a:xfrm>
            <a:off x="4095200" y="1688913"/>
            <a:ext cx="854100" cy="33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434343"/>
                </a:solidFill>
                <a:latin typeface="Ubuntu Medium"/>
                <a:ea typeface="Ubuntu Medium"/>
                <a:cs typeface="Ubuntu Medium"/>
                <a:sym typeface="Ubuntu Medium"/>
              </a:rPr>
              <a:t>2002</a:t>
            </a:r>
            <a:endParaRPr sz="1200">
              <a:solidFill>
                <a:srgbClr val="434343"/>
              </a:solidFill>
              <a:latin typeface="Ubuntu Medium"/>
              <a:ea typeface="Ubuntu Medium"/>
              <a:cs typeface="Ubuntu Medium"/>
              <a:sym typeface="Ubuntu Medium"/>
            </a:endParaRPr>
          </a:p>
        </p:txBody>
      </p:sp>
      <p:sp>
        <p:nvSpPr>
          <p:cNvPr id="232" name="Google Shape;232;p31"/>
          <p:cNvSpPr txBox="1"/>
          <p:nvPr>
            <p:ph idx="4294967295" type="body"/>
          </p:nvPr>
        </p:nvSpPr>
        <p:spPr>
          <a:xfrm>
            <a:off x="2942200" y="3623600"/>
            <a:ext cx="1057200" cy="67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WNV First identified in Illinois</a:t>
            </a:r>
            <a:endParaRPr sz="1000">
              <a:solidFill>
                <a:srgbClr val="434343"/>
              </a:solidFill>
              <a:latin typeface="Ubuntu"/>
              <a:ea typeface="Ubuntu"/>
              <a:cs typeface="Ubuntu"/>
              <a:sym typeface="Ubuntu"/>
            </a:endParaRPr>
          </a:p>
        </p:txBody>
      </p:sp>
      <p:sp>
        <p:nvSpPr>
          <p:cNvPr id="233" name="Google Shape;233;p31"/>
          <p:cNvSpPr txBox="1"/>
          <p:nvPr>
            <p:ph idx="4294967295" type="body"/>
          </p:nvPr>
        </p:nvSpPr>
        <p:spPr>
          <a:xfrm>
            <a:off x="3022675" y="3403413"/>
            <a:ext cx="854100" cy="33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434343"/>
                </a:solidFill>
                <a:latin typeface="Ubuntu Medium"/>
                <a:ea typeface="Ubuntu Medium"/>
                <a:cs typeface="Ubuntu Medium"/>
                <a:sym typeface="Ubuntu Medium"/>
              </a:rPr>
              <a:t>2001</a:t>
            </a:r>
            <a:endParaRPr sz="1200">
              <a:solidFill>
                <a:srgbClr val="434343"/>
              </a:solidFill>
              <a:latin typeface="Ubuntu Medium"/>
              <a:ea typeface="Ubuntu Medium"/>
              <a:cs typeface="Ubuntu Medium"/>
              <a:sym typeface="Ubuntu Medium"/>
            </a:endParaRPr>
          </a:p>
        </p:txBody>
      </p:sp>
      <p:sp>
        <p:nvSpPr>
          <p:cNvPr id="234" name="Google Shape;234;p31"/>
          <p:cNvSpPr txBox="1"/>
          <p:nvPr>
            <p:ph idx="4294967295" type="body"/>
          </p:nvPr>
        </p:nvSpPr>
        <p:spPr>
          <a:xfrm>
            <a:off x="4991100" y="3623600"/>
            <a:ext cx="1128300" cy="67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Multiple outbreaks of WNV - majority in Chicago</a:t>
            </a:r>
            <a:endParaRPr sz="1000">
              <a:solidFill>
                <a:schemeClr val="dk1"/>
              </a:solidFill>
              <a:latin typeface="Ubuntu"/>
              <a:ea typeface="Ubuntu"/>
              <a:cs typeface="Ubuntu"/>
              <a:sym typeface="Ubuntu"/>
            </a:endParaRPr>
          </a:p>
          <a:p>
            <a:pPr indent="0" lvl="0" marL="0" rtl="0" algn="ctr">
              <a:spcBef>
                <a:spcPts val="0"/>
              </a:spcBef>
              <a:spcAft>
                <a:spcPts val="0"/>
              </a:spcAft>
              <a:buClr>
                <a:schemeClr val="dk1"/>
              </a:buClr>
              <a:buSzPts val="1100"/>
              <a:buFont typeface="Arial"/>
              <a:buNone/>
            </a:pPr>
            <a:r>
              <a:t/>
            </a:r>
            <a:endParaRPr sz="1000">
              <a:solidFill>
                <a:srgbClr val="434343"/>
              </a:solidFill>
              <a:latin typeface="Ubuntu"/>
              <a:ea typeface="Ubuntu"/>
              <a:cs typeface="Ubuntu"/>
              <a:sym typeface="Ubuntu"/>
            </a:endParaRPr>
          </a:p>
        </p:txBody>
      </p:sp>
      <p:sp>
        <p:nvSpPr>
          <p:cNvPr id="235" name="Google Shape;235;p31"/>
          <p:cNvSpPr txBox="1"/>
          <p:nvPr>
            <p:ph idx="4294967295" type="body"/>
          </p:nvPr>
        </p:nvSpPr>
        <p:spPr>
          <a:xfrm>
            <a:off x="5140800" y="3403425"/>
            <a:ext cx="854100" cy="33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434343"/>
                </a:solidFill>
                <a:latin typeface="Ubuntu Medium"/>
                <a:ea typeface="Ubuntu Medium"/>
                <a:cs typeface="Ubuntu Medium"/>
                <a:sym typeface="Ubuntu Medium"/>
              </a:rPr>
              <a:t>2006</a:t>
            </a:r>
            <a:endParaRPr sz="1200">
              <a:solidFill>
                <a:srgbClr val="434343"/>
              </a:solidFill>
              <a:latin typeface="Ubuntu Medium"/>
              <a:ea typeface="Ubuntu Medium"/>
              <a:cs typeface="Ubuntu Medium"/>
              <a:sym typeface="Ubuntu Medium"/>
            </a:endParaRPr>
          </a:p>
        </p:txBody>
      </p:sp>
      <p:sp>
        <p:nvSpPr>
          <p:cNvPr id="236" name="Google Shape;236;p31"/>
          <p:cNvSpPr txBox="1"/>
          <p:nvPr/>
        </p:nvSpPr>
        <p:spPr>
          <a:xfrm>
            <a:off x="5954025" y="1909100"/>
            <a:ext cx="1282500" cy="67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434343"/>
                </a:solidFill>
                <a:latin typeface="Ubuntu"/>
                <a:ea typeface="Ubuntu"/>
                <a:cs typeface="Ubuntu"/>
                <a:sym typeface="Ubuntu"/>
              </a:rPr>
              <a:t>Data scientist team contracted to solve the problem</a:t>
            </a:r>
            <a:br>
              <a:rPr lang="es" sz="1000">
                <a:solidFill>
                  <a:srgbClr val="434343"/>
                </a:solidFill>
                <a:latin typeface="Ubuntu"/>
                <a:ea typeface="Ubuntu"/>
                <a:cs typeface="Ubuntu"/>
                <a:sym typeface="Ubuntu"/>
              </a:rPr>
            </a:br>
            <a:endParaRPr sz="1000">
              <a:solidFill>
                <a:srgbClr val="434343"/>
              </a:solidFill>
              <a:latin typeface="Ubuntu"/>
              <a:ea typeface="Ubuntu"/>
              <a:cs typeface="Ubuntu"/>
              <a:sym typeface="Ubuntu"/>
            </a:endParaRPr>
          </a:p>
        </p:txBody>
      </p:sp>
      <p:sp>
        <p:nvSpPr>
          <p:cNvPr id="237" name="Google Shape;237;p31"/>
          <p:cNvSpPr txBox="1"/>
          <p:nvPr/>
        </p:nvSpPr>
        <p:spPr>
          <a:xfrm>
            <a:off x="6186875" y="1688925"/>
            <a:ext cx="8541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434343"/>
                </a:solidFill>
                <a:latin typeface="Ubuntu Medium"/>
                <a:ea typeface="Ubuntu Medium"/>
                <a:cs typeface="Ubuntu Medium"/>
                <a:sym typeface="Ubuntu Medium"/>
              </a:rPr>
              <a:t>Today</a:t>
            </a:r>
            <a:endParaRPr sz="1200">
              <a:solidFill>
                <a:srgbClr val="434343"/>
              </a:solidFill>
              <a:latin typeface="Ubuntu Medium"/>
              <a:ea typeface="Ubuntu Medium"/>
              <a:cs typeface="Ubuntu Medium"/>
              <a:sym typeface="Ubuntu Medium"/>
            </a:endParaRPr>
          </a:p>
        </p:txBody>
      </p:sp>
      <p:sp>
        <p:nvSpPr>
          <p:cNvPr id="238" name="Google Shape;238;p3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solidFill>
                  <a:srgbClr val="CCCCCC"/>
                </a:solidFill>
              </a:rPr>
              <a:t>‹#›</a:t>
            </a:fld>
            <a:endParaRPr>
              <a:solidFill>
                <a:srgbClr val="CCCCCC"/>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id="624" name="Google Shape;624;p67"/>
          <p:cNvPicPr preferRelativeResize="0"/>
          <p:nvPr/>
        </p:nvPicPr>
        <p:blipFill rotWithShape="1">
          <a:blip r:embed="rId3">
            <a:alphaModFix/>
          </a:blip>
          <a:srcRect b="0" l="5820" r="0" t="0"/>
          <a:stretch/>
        </p:blipFill>
        <p:spPr>
          <a:xfrm>
            <a:off x="5063275" y="2656975"/>
            <a:ext cx="3569475" cy="1597500"/>
          </a:xfrm>
          <a:prstGeom prst="rect">
            <a:avLst/>
          </a:prstGeom>
          <a:noFill/>
          <a:ln>
            <a:noFill/>
          </a:ln>
        </p:spPr>
      </p:pic>
      <p:pic>
        <p:nvPicPr>
          <p:cNvPr id="625" name="Google Shape;625;p67"/>
          <p:cNvPicPr preferRelativeResize="0"/>
          <p:nvPr/>
        </p:nvPicPr>
        <p:blipFill>
          <a:blip r:embed="rId4">
            <a:alphaModFix/>
          </a:blip>
          <a:stretch>
            <a:fillRect/>
          </a:stretch>
        </p:blipFill>
        <p:spPr>
          <a:xfrm>
            <a:off x="429950" y="617398"/>
            <a:ext cx="4633326" cy="3908701"/>
          </a:xfrm>
          <a:prstGeom prst="rect">
            <a:avLst/>
          </a:prstGeom>
          <a:noFill/>
          <a:ln>
            <a:noFill/>
          </a:ln>
        </p:spPr>
      </p:pic>
      <p:sp>
        <p:nvSpPr>
          <p:cNvPr id="626" name="Google Shape;626;p67"/>
          <p:cNvSpPr/>
          <p:nvPr/>
        </p:nvSpPr>
        <p:spPr>
          <a:xfrm>
            <a:off x="6005775" y="2656975"/>
            <a:ext cx="481200" cy="1567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68"/>
          <p:cNvSpPr txBox="1"/>
          <p:nvPr>
            <p:ph type="title"/>
          </p:nvPr>
        </p:nvSpPr>
        <p:spPr>
          <a:xfrm>
            <a:off x="783525" y="621500"/>
            <a:ext cx="76182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Overfitting of Tree Model vs </a:t>
            </a:r>
            <a:r>
              <a:rPr lang="es"/>
              <a:t>Logistic</a:t>
            </a:r>
            <a:r>
              <a:rPr lang="es"/>
              <a:t> Regression</a:t>
            </a:r>
            <a:endParaRPr/>
          </a:p>
        </p:txBody>
      </p:sp>
      <p:pic>
        <p:nvPicPr>
          <p:cNvPr id="632" name="Google Shape;632;p68"/>
          <p:cNvPicPr preferRelativeResize="0"/>
          <p:nvPr/>
        </p:nvPicPr>
        <p:blipFill rotWithShape="1">
          <a:blip r:embed="rId3">
            <a:alphaModFix/>
          </a:blip>
          <a:srcRect b="0" l="0" r="13755" t="0"/>
          <a:stretch/>
        </p:blipFill>
        <p:spPr>
          <a:xfrm>
            <a:off x="644650" y="1015100"/>
            <a:ext cx="3554526" cy="3710026"/>
          </a:xfrm>
          <a:prstGeom prst="rect">
            <a:avLst/>
          </a:prstGeom>
          <a:noFill/>
          <a:ln>
            <a:noFill/>
          </a:ln>
        </p:spPr>
      </p:pic>
      <p:pic>
        <p:nvPicPr>
          <p:cNvPr id="633" name="Google Shape;633;p68"/>
          <p:cNvPicPr preferRelativeResize="0"/>
          <p:nvPr/>
        </p:nvPicPr>
        <p:blipFill rotWithShape="1">
          <a:blip r:embed="rId3">
            <a:alphaModFix/>
          </a:blip>
          <a:srcRect b="4498" l="4052" r="4464" t="0"/>
          <a:stretch/>
        </p:blipFill>
        <p:spPr>
          <a:xfrm>
            <a:off x="4842100" y="1015100"/>
            <a:ext cx="3770574" cy="3543024"/>
          </a:xfrm>
          <a:prstGeom prst="rect">
            <a:avLst/>
          </a:prstGeom>
          <a:noFill/>
          <a:ln>
            <a:noFill/>
          </a:ln>
        </p:spPr>
      </p:pic>
      <p:cxnSp>
        <p:nvCxnSpPr>
          <p:cNvPr id="634" name="Google Shape;634;p68"/>
          <p:cNvCxnSpPr/>
          <p:nvPr/>
        </p:nvCxnSpPr>
        <p:spPr>
          <a:xfrm>
            <a:off x="5541038" y="1199313"/>
            <a:ext cx="2220300" cy="3174600"/>
          </a:xfrm>
          <a:prstGeom prst="straightConnector1">
            <a:avLst/>
          </a:prstGeom>
          <a:noFill/>
          <a:ln cap="flat" cmpd="sng" w="19050">
            <a:solidFill>
              <a:schemeClr val="dk2"/>
            </a:solidFill>
            <a:prstDash val="solid"/>
            <a:round/>
            <a:headEnd len="med" w="med" type="none"/>
            <a:tailEnd len="med" w="med" type="none"/>
          </a:ln>
        </p:spPr>
      </p:cxnSp>
      <p:sp>
        <p:nvSpPr>
          <p:cNvPr id="635" name="Google Shape;635;p68"/>
          <p:cNvSpPr/>
          <p:nvPr/>
        </p:nvSpPr>
        <p:spPr>
          <a:xfrm>
            <a:off x="2330650" y="2129725"/>
            <a:ext cx="572700" cy="44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8"/>
          <p:cNvSpPr/>
          <p:nvPr/>
        </p:nvSpPr>
        <p:spPr>
          <a:xfrm>
            <a:off x="1866850" y="2719498"/>
            <a:ext cx="463800" cy="393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68"/>
          <p:cNvSpPr/>
          <p:nvPr/>
        </p:nvSpPr>
        <p:spPr>
          <a:xfrm>
            <a:off x="1316025" y="3536875"/>
            <a:ext cx="371700" cy="44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8"/>
          <p:cNvSpPr/>
          <p:nvPr/>
        </p:nvSpPr>
        <p:spPr>
          <a:xfrm>
            <a:off x="1416475" y="3868275"/>
            <a:ext cx="201000" cy="393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8"/>
          <p:cNvSpPr/>
          <p:nvPr/>
        </p:nvSpPr>
        <p:spPr>
          <a:xfrm>
            <a:off x="1960675" y="2153875"/>
            <a:ext cx="415500" cy="393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8"/>
          <p:cNvSpPr/>
          <p:nvPr/>
        </p:nvSpPr>
        <p:spPr>
          <a:xfrm>
            <a:off x="2786150" y="1944623"/>
            <a:ext cx="463800" cy="393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8"/>
          <p:cNvSpPr/>
          <p:nvPr/>
        </p:nvSpPr>
        <p:spPr>
          <a:xfrm>
            <a:off x="2583500" y="2211800"/>
            <a:ext cx="572700" cy="44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8"/>
          <p:cNvSpPr/>
          <p:nvPr/>
        </p:nvSpPr>
        <p:spPr>
          <a:xfrm>
            <a:off x="2836375" y="1669100"/>
            <a:ext cx="572700" cy="393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68"/>
          <p:cNvSpPr/>
          <p:nvPr/>
        </p:nvSpPr>
        <p:spPr>
          <a:xfrm>
            <a:off x="3089225" y="1662025"/>
            <a:ext cx="572700" cy="332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8"/>
          <p:cNvSpPr/>
          <p:nvPr/>
        </p:nvSpPr>
        <p:spPr>
          <a:xfrm>
            <a:off x="3249950" y="1769900"/>
            <a:ext cx="572700" cy="44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8"/>
          <p:cNvSpPr/>
          <p:nvPr/>
        </p:nvSpPr>
        <p:spPr>
          <a:xfrm>
            <a:off x="3040700" y="1920475"/>
            <a:ext cx="572700" cy="44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8"/>
          <p:cNvSpPr/>
          <p:nvPr/>
        </p:nvSpPr>
        <p:spPr>
          <a:xfrm>
            <a:off x="2836375" y="2444575"/>
            <a:ext cx="572700" cy="44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8"/>
          <p:cNvSpPr/>
          <p:nvPr/>
        </p:nvSpPr>
        <p:spPr>
          <a:xfrm>
            <a:off x="3156200" y="2129725"/>
            <a:ext cx="572700" cy="441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8" name="Google Shape;648;p68"/>
          <p:cNvCxnSpPr/>
          <p:nvPr/>
        </p:nvCxnSpPr>
        <p:spPr>
          <a:xfrm>
            <a:off x="949300" y="3524875"/>
            <a:ext cx="3335400" cy="0"/>
          </a:xfrm>
          <a:prstGeom prst="straightConnector1">
            <a:avLst/>
          </a:prstGeom>
          <a:noFill/>
          <a:ln cap="flat" cmpd="sng" w="19050">
            <a:solidFill>
              <a:schemeClr val="dk2"/>
            </a:solidFill>
            <a:prstDash val="solid"/>
            <a:round/>
            <a:headEnd len="med" w="med" type="none"/>
            <a:tailEnd len="med" w="med" type="none"/>
          </a:ln>
        </p:spPr>
      </p:cxnSp>
      <p:cxnSp>
        <p:nvCxnSpPr>
          <p:cNvPr id="649" name="Google Shape;649;p68"/>
          <p:cNvCxnSpPr/>
          <p:nvPr/>
        </p:nvCxnSpPr>
        <p:spPr>
          <a:xfrm>
            <a:off x="949300" y="3868275"/>
            <a:ext cx="3335400" cy="0"/>
          </a:xfrm>
          <a:prstGeom prst="straightConnector1">
            <a:avLst/>
          </a:prstGeom>
          <a:noFill/>
          <a:ln cap="flat" cmpd="sng" w="19050">
            <a:solidFill>
              <a:schemeClr val="dk2"/>
            </a:solidFill>
            <a:prstDash val="solid"/>
            <a:round/>
            <a:headEnd len="med" w="med" type="none"/>
            <a:tailEnd len="med" w="med" type="none"/>
          </a:ln>
        </p:spPr>
      </p:cxnSp>
      <p:cxnSp>
        <p:nvCxnSpPr>
          <p:cNvPr id="650" name="Google Shape;650;p68"/>
          <p:cNvCxnSpPr/>
          <p:nvPr/>
        </p:nvCxnSpPr>
        <p:spPr>
          <a:xfrm>
            <a:off x="949300" y="3978775"/>
            <a:ext cx="3335400" cy="0"/>
          </a:xfrm>
          <a:prstGeom prst="straightConnector1">
            <a:avLst/>
          </a:prstGeom>
          <a:noFill/>
          <a:ln cap="flat" cmpd="sng" w="19050">
            <a:solidFill>
              <a:schemeClr val="dk2"/>
            </a:solidFill>
            <a:prstDash val="solid"/>
            <a:round/>
            <a:headEnd len="med" w="med" type="none"/>
            <a:tailEnd len="med" w="med" type="none"/>
          </a:ln>
        </p:spPr>
      </p:cxnSp>
      <p:cxnSp>
        <p:nvCxnSpPr>
          <p:cNvPr id="651" name="Google Shape;651;p68"/>
          <p:cNvCxnSpPr/>
          <p:nvPr/>
        </p:nvCxnSpPr>
        <p:spPr>
          <a:xfrm>
            <a:off x="949300" y="4261875"/>
            <a:ext cx="3335400" cy="0"/>
          </a:xfrm>
          <a:prstGeom prst="straightConnector1">
            <a:avLst/>
          </a:prstGeom>
          <a:noFill/>
          <a:ln cap="flat" cmpd="sng" w="19050">
            <a:solidFill>
              <a:schemeClr val="dk2"/>
            </a:solidFill>
            <a:prstDash val="solid"/>
            <a:round/>
            <a:headEnd len="med" w="med" type="none"/>
            <a:tailEnd len="med" w="med" type="none"/>
          </a:ln>
        </p:spPr>
      </p:cxnSp>
      <p:cxnSp>
        <p:nvCxnSpPr>
          <p:cNvPr id="652" name="Google Shape;652;p68"/>
          <p:cNvCxnSpPr/>
          <p:nvPr/>
        </p:nvCxnSpPr>
        <p:spPr>
          <a:xfrm>
            <a:off x="949300" y="3118350"/>
            <a:ext cx="3335400" cy="0"/>
          </a:xfrm>
          <a:prstGeom prst="straightConnector1">
            <a:avLst/>
          </a:prstGeom>
          <a:noFill/>
          <a:ln cap="flat" cmpd="sng" w="19050">
            <a:solidFill>
              <a:schemeClr val="dk2"/>
            </a:solidFill>
            <a:prstDash val="solid"/>
            <a:round/>
            <a:headEnd len="med" w="med" type="none"/>
            <a:tailEnd len="med" w="med" type="none"/>
          </a:ln>
        </p:spPr>
      </p:cxnSp>
      <p:cxnSp>
        <p:nvCxnSpPr>
          <p:cNvPr id="653" name="Google Shape;653;p68"/>
          <p:cNvCxnSpPr/>
          <p:nvPr/>
        </p:nvCxnSpPr>
        <p:spPr>
          <a:xfrm>
            <a:off x="949300" y="2718225"/>
            <a:ext cx="3335400" cy="0"/>
          </a:xfrm>
          <a:prstGeom prst="straightConnector1">
            <a:avLst/>
          </a:prstGeom>
          <a:noFill/>
          <a:ln cap="flat" cmpd="sng" w="19050">
            <a:solidFill>
              <a:schemeClr val="dk2"/>
            </a:solidFill>
            <a:prstDash val="solid"/>
            <a:round/>
            <a:headEnd len="med" w="med" type="none"/>
            <a:tailEnd len="med" w="med" type="none"/>
          </a:ln>
        </p:spPr>
      </p:cxnSp>
      <p:cxnSp>
        <p:nvCxnSpPr>
          <p:cNvPr id="654" name="Google Shape;654;p68"/>
          <p:cNvCxnSpPr/>
          <p:nvPr/>
        </p:nvCxnSpPr>
        <p:spPr>
          <a:xfrm>
            <a:off x="949300" y="2894875"/>
            <a:ext cx="3335400" cy="0"/>
          </a:xfrm>
          <a:prstGeom prst="straightConnector1">
            <a:avLst/>
          </a:prstGeom>
          <a:noFill/>
          <a:ln cap="flat" cmpd="sng" w="19050">
            <a:solidFill>
              <a:schemeClr val="dk2"/>
            </a:solidFill>
            <a:prstDash val="solid"/>
            <a:round/>
            <a:headEnd len="med" w="med" type="none"/>
            <a:tailEnd len="med" w="med" type="none"/>
          </a:ln>
        </p:spPr>
      </p:cxnSp>
      <p:cxnSp>
        <p:nvCxnSpPr>
          <p:cNvPr id="655" name="Google Shape;655;p68"/>
          <p:cNvCxnSpPr/>
          <p:nvPr/>
        </p:nvCxnSpPr>
        <p:spPr>
          <a:xfrm>
            <a:off x="949300" y="2645425"/>
            <a:ext cx="3335400" cy="0"/>
          </a:xfrm>
          <a:prstGeom prst="straightConnector1">
            <a:avLst/>
          </a:prstGeom>
          <a:noFill/>
          <a:ln cap="flat" cmpd="sng" w="19050">
            <a:solidFill>
              <a:schemeClr val="dk2"/>
            </a:solidFill>
            <a:prstDash val="solid"/>
            <a:round/>
            <a:headEnd len="med" w="med" type="none"/>
            <a:tailEnd len="med" w="med" type="none"/>
          </a:ln>
        </p:spPr>
      </p:cxnSp>
      <p:cxnSp>
        <p:nvCxnSpPr>
          <p:cNvPr id="656" name="Google Shape;656;p68"/>
          <p:cNvCxnSpPr/>
          <p:nvPr/>
        </p:nvCxnSpPr>
        <p:spPr>
          <a:xfrm>
            <a:off x="949300" y="2556750"/>
            <a:ext cx="3335400" cy="0"/>
          </a:xfrm>
          <a:prstGeom prst="straightConnector1">
            <a:avLst/>
          </a:prstGeom>
          <a:noFill/>
          <a:ln cap="flat" cmpd="sng" w="19050">
            <a:solidFill>
              <a:schemeClr val="dk2"/>
            </a:solidFill>
            <a:prstDash val="solid"/>
            <a:round/>
            <a:headEnd len="med" w="med" type="none"/>
            <a:tailEnd len="med" w="med" type="none"/>
          </a:ln>
        </p:spPr>
      </p:cxnSp>
      <p:cxnSp>
        <p:nvCxnSpPr>
          <p:cNvPr id="657" name="Google Shape;657;p68"/>
          <p:cNvCxnSpPr/>
          <p:nvPr/>
        </p:nvCxnSpPr>
        <p:spPr>
          <a:xfrm>
            <a:off x="949300" y="2136525"/>
            <a:ext cx="3335400" cy="0"/>
          </a:xfrm>
          <a:prstGeom prst="straightConnector1">
            <a:avLst/>
          </a:prstGeom>
          <a:noFill/>
          <a:ln cap="flat" cmpd="sng" w="19050">
            <a:solidFill>
              <a:schemeClr val="dk2"/>
            </a:solidFill>
            <a:prstDash val="solid"/>
            <a:round/>
            <a:headEnd len="med" w="med" type="none"/>
            <a:tailEnd len="med" w="med" type="none"/>
          </a:ln>
        </p:spPr>
      </p:cxnSp>
      <p:cxnSp>
        <p:nvCxnSpPr>
          <p:cNvPr id="658" name="Google Shape;658;p68"/>
          <p:cNvCxnSpPr/>
          <p:nvPr/>
        </p:nvCxnSpPr>
        <p:spPr>
          <a:xfrm>
            <a:off x="949300" y="1666075"/>
            <a:ext cx="3335400" cy="0"/>
          </a:xfrm>
          <a:prstGeom prst="straightConnector1">
            <a:avLst/>
          </a:prstGeom>
          <a:noFill/>
          <a:ln cap="flat" cmpd="sng" w="19050">
            <a:solidFill>
              <a:schemeClr val="dk2"/>
            </a:solidFill>
            <a:prstDash val="solid"/>
            <a:round/>
            <a:headEnd len="med" w="med" type="none"/>
            <a:tailEnd len="med" w="med" type="none"/>
          </a:ln>
        </p:spPr>
      </p:cxnSp>
      <p:cxnSp>
        <p:nvCxnSpPr>
          <p:cNvPr id="659" name="Google Shape;659;p68"/>
          <p:cNvCxnSpPr/>
          <p:nvPr/>
        </p:nvCxnSpPr>
        <p:spPr>
          <a:xfrm>
            <a:off x="949300" y="2208550"/>
            <a:ext cx="3335400" cy="0"/>
          </a:xfrm>
          <a:prstGeom prst="straightConnector1">
            <a:avLst/>
          </a:prstGeom>
          <a:noFill/>
          <a:ln cap="flat" cmpd="sng" w="19050">
            <a:solidFill>
              <a:schemeClr val="dk2"/>
            </a:solidFill>
            <a:prstDash val="solid"/>
            <a:round/>
            <a:headEnd len="med" w="med" type="none"/>
            <a:tailEnd len="med" w="med" type="none"/>
          </a:ln>
        </p:spPr>
      </p:cxnSp>
      <p:cxnSp>
        <p:nvCxnSpPr>
          <p:cNvPr id="660" name="Google Shape;660;p68"/>
          <p:cNvCxnSpPr/>
          <p:nvPr/>
        </p:nvCxnSpPr>
        <p:spPr>
          <a:xfrm>
            <a:off x="949300" y="2446900"/>
            <a:ext cx="33354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69"/>
          <p:cNvSpPr txBox="1"/>
          <p:nvPr>
            <p:ph type="title"/>
          </p:nvPr>
        </p:nvSpPr>
        <p:spPr>
          <a:xfrm>
            <a:off x="783525" y="621500"/>
            <a:ext cx="76182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666" name="Google Shape;666;p69"/>
          <p:cNvPicPr preferRelativeResize="0"/>
          <p:nvPr/>
        </p:nvPicPr>
        <p:blipFill>
          <a:blip r:embed="rId3">
            <a:alphaModFix/>
          </a:blip>
          <a:stretch>
            <a:fillRect/>
          </a:stretch>
        </p:blipFill>
        <p:spPr>
          <a:xfrm>
            <a:off x="783525" y="1174525"/>
            <a:ext cx="4932100" cy="3324400"/>
          </a:xfrm>
          <a:prstGeom prst="rect">
            <a:avLst/>
          </a:prstGeom>
          <a:noFill/>
          <a:ln>
            <a:noFill/>
          </a:ln>
        </p:spPr>
      </p:pic>
      <p:sp>
        <p:nvSpPr>
          <p:cNvPr id="667" name="Google Shape;667;p69"/>
          <p:cNvSpPr txBox="1"/>
          <p:nvPr/>
        </p:nvSpPr>
        <p:spPr>
          <a:xfrm>
            <a:off x="5883575" y="1789975"/>
            <a:ext cx="2563800" cy="17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Ubuntu Light"/>
                <a:ea typeface="Ubuntu Light"/>
                <a:cs typeface="Ubuntu Light"/>
                <a:sym typeface="Ubuntu Light"/>
              </a:rPr>
              <a:t>Full Precision-Recall Curve</a:t>
            </a:r>
            <a:endParaRPr>
              <a:latin typeface="Ubuntu Light"/>
              <a:ea typeface="Ubuntu Light"/>
              <a:cs typeface="Ubuntu Light"/>
              <a:sym typeface="Ubuntu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70"/>
          <p:cNvSpPr txBox="1"/>
          <p:nvPr>
            <p:ph type="title"/>
          </p:nvPr>
        </p:nvSpPr>
        <p:spPr>
          <a:xfrm>
            <a:off x="783525" y="621500"/>
            <a:ext cx="76182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Model Coefficients</a:t>
            </a:r>
            <a:endParaRPr b="1"/>
          </a:p>
        </p:txBody>
      </p:sp>
      <p:sp>
        <p:nvSpPr>
          <p:cNvPr id="673" name="Google Shape;673;p7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pic>
        <p:nvPicPr>
          <p:cNvPr id="674" name="Google Shape;674;p70"/>
          <p:cNvPicPr preferRelativeResize="0"/>
          <p:nvPr/>
        </p:nvPicPr>
        <p:blipFill>
          <a:blip r:embed="rId3">
            <a:alphaModFix/>
          </a:blip>
          <a:stretch>
            <a:fillRect/>
          </a:stretch>
        </p:blipFill>
        <p:spPr>
          <a:xfrm>
            <a:off x="654725" y="1146150"/>
            <a:ext cx="5148100" cy="3459650"/>
          </a:xfrm>
          <a:prstGeom prst="rect">
            <a:avLst/>
          </a:prstGeom>
          <a:noFill/>
          <a:ln>
            <a:noFill/>
          </a:ln>
        </p:spPr>
      </p:pic>
      <p:sp>
        <p:nvSpPr>
          <p:cNvPr id="675" name="Google Shape;675;p70"/>
          <p:cNvSpPr txBox="1"/>
          <p:nvPr/>
        </p:nvSpPr>
        <p:spPr>
          <a:xfrm>
            <a:off x="6225975" y="1789975"/>
            <a:ext cx="2221500" cy="17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Ubuntu Light"/>
                <a:ea typeface="Ubuntu Light"/>
                <a:cs typeface="Ubuntu Light"/>
                <a:sym typeface="Ubuntu Light"/>
              </a:rPr>
              <a:t>A one unit increase in Tmax leads to a 4x increase in probability of WNV</a:t>
            </a:r>
            <a:endParaRPr>
              <a:latin typeface="Ubuntu Light"/>
              <a:ea typeface="Ubuntu Light"/>
              <a:cs typeface="Ubuntu Light"/>
              <a:sym typeface="Ubuntu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71"/>
          <p:cNvSpPr txBox="1"/>
          <p:nvPr>
            <p:ph type="title"/>
          </p:nvPr>
        </p:nvSpPr>
        <p:spPr>
          <a:xfrm>
            <a:off x="783525" y="621500"/>
            <a:ext cx="76182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Negative Model Coefs</a:t>
            </a:r>
            <a:endParaRPr b="1"/>
          </a:p>
        </p:txBody>
      </p:sp>
      <p:sp>
        <p:nvSpPr>
          <p:cNvPr id="681" name="Google Shape;681;p7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pic>
        <p:nvPicPr>
          <p:cNvPr id="682" name="Google Shape;682;p71"/>
          <p:cNvPicPr preferRelativeResize="0"/>
          <p:nvPr/>
        </p:nvPicPr>
        <p:blipFill>
          <a:blip r:embed="rId3">
            <a:alphaModFix/>
          </a:blip>
          <a:stretch>
            <a:fillRect/>
          </a:stretch>
        </p:blipFill>
        <p:spPr>
          <a:xfrm>
            <a:off x="571275" y="972650"/>
            <a:ext cx="3058878" cy="382359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2"/>
          <p:cNvSpPr txBox="1"/>
          <p:nvPr>
            <p:ph type="title"/>
          </p:nvPr>
        </p:nvSpPr>
        <p:spPr>
          <a:xfrm>
            <a:off x="626079" y="980260"/>
            <a:ext cx="3571500" cy="57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Misclassification analysis</a:t>
            </a:r>
            <a:endParaRPr b="1"/>
          </a:p>
        </p:txBody>
      </p:sp>
      <p:sp>
        <p:nvSpPr>
          <p:cNvPr id="688" name="Google Shape;688;p72"/>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fld id="{00000000-1234-1234-1234-123412341234}" type="slidenum">
              <a:rPr lang="es">
                <a:solidFill>
                  <a:srgbClr val="B7B7B7"/>
                </a:solidFill>
              </a:rPr>
              <a:t>‹#›</a:t>
            </a:fld>
            <a:endParaRPr>
              <a:solidFill>
                <a:srgbClr val="B7B7B7"/>
              </a:solidFill>
            </a:endParaRPr>
          </a:p>
        </p:txBody>
      </p:sp>
      <p:sp>
        <p:nvSpPr>
          <p:cNvPr id="689" name="Google Shape;689;p72"/>
          <p:cNvSpPr txBox="1"/>
          <p:nvPr>
            <p:ph idx="1" type="subTitle"/>
          </p:nvPr>
        </p:nvSpPr>
        <p:spPr>
          <a:xfrm>
            <a:off x="626079" y="2261500"/>
            <a:ext cx="3606600" cy="1941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a:t>Insert viz</a:t>
            </a:r>
            <a:endParaRPr/>
          </a:p>
        </p:txBody>
      </p:sp>
      <p:pic>
        <p:nvPicPr>
          <p:cNvPr id="690" name="Google Shape;690;p72"/>
          <p:cNvPicPr preferRelativeResize="0"/>
          <p:nvPr/>
        </p:nvPicPr>
        <p:blipFill>
          <a:blip r:embed="rId3">
            <a:alphaModFix/>
          </a:blip>
          <a:stretch>
            <a:fillRect/>
          </a:stretch>
        </p:blipFill>
        <p:spPr>
          <a:xfrm>
            <a:off x="626072" y="1712675"/>
            <a:ext cx="2978674" cy="3275974"/>
          </a:xfrm>
          <a:prstGeom prst="rect">
            <a:avLst/>
          </a:prstGeom>
          <a:noFill/>
          <a:ln>
            <a:noFill/>
          </a:ln>
        </p:spPr>
      </p:pic>
      <p:sp>
        <p:nvSpPr>
          <p:cNvPr id="691" name="Google Shape;691;p72"/>
          <p:cNvSpPr txBox="1"/>
          <p:nvPr/>
        </p:nvSpPr>
        <p:spPr>
          <a:xfrm>
            <a:off x="5055950" y="452475"/>
            <a:ext cx="3746100" cy="3000000"/>
          </a:xfrm>
          <a:prstGeom prst="rect">
            <a:avLst/>
          </a:prstGeom>
          <a:noFill/>
          <a:ln>
            <a:noFill/>
          </a:ln>
        </p:spPr>
        <p:txBody>
          <a:bodyPr anchorCtr="0" anchor="t" bIns="91425" lIns="91425" spcFirstLastPara="1" rIns="91425" wrap="square" tIns="91425">
            <a:noAutofit/>
          </a:bodyPr>
          <a:lstStyle/>
          <a:p>
            <a:pPr indent="-304800" lvl="0" marL="457200" rtl="0" algn="l">
              <a:lnSpc>
                <a:spcPct val="170000"/>
              </a:lnSpc>
              <a:spcBef>
                <a:spcPts val="200"/>
              </a:spcBef>
              <a:spcAft>
                <a:spcPts val="0"/>
              </a:spcAft>
              <a:buClr>
                <a:srgbClr val="666666"/>
              </a:buClr>
              <a:buSzPts val="1200"/>
              <a:buFont typeface="Ubuntu Light"/>
              <a:buChar char="●"/>
            </a:pPr>
            <a:r>
              <a:rPr lang="es" sz="1200">
                <a:solidFill>
                  <a:srgbClr val="666666"/>
                </a:solidFill>
                <a:latin typeface="Ubuntu Light"/>
                <a:ea typeface="Ubuntu Light"/>
                <a:cs typeface="Ubuntu Light"/>
                <a:sym typeface="Ubuntu Light"/>
              </a:rPr>
              <a:t>Imperative to minimise False Negatives as much as possible due to the human costs.</a:t>
            </a:r>
            <a:endParaRPr sz="1200">
              <a:solidFill>
                <a:srgbClr val="666666"/>
              </a:solidFill>
              <a:latin typeface="Ubuntu Light"/>
              <a:ea typeface="Ubuntu Light"/>
              <a:cs typeface="Ubuntu Light"/>
              <a:sym typeface="Ubuntu Light"/>
            </a:endParaRPr>
          </a:p>
          <a:p>
            <a:pPr indent="-304800" lvl="0" marL="457200" rtl="0" algn="l">
              <a:lnSpc>
                <a:spcPct val="170000"/>
              </a:lnSpc>
              <a:spcBef>
                <a:spcPts val="0"/>
              </a:spcBef>
              <a:spcAft>
                <a:spcPts val="0"/>
              </a:spcAft>
              <a:buClr>
                <a:srgbClr val="666666"/>
              </a:buClr>
              <a:buSzPts val="1200"/>
              <a:buFont typeface="Ubuntu Light"/>
              <a:buChar char="●"/>
            </a:pPr>
            <a:r>
              <a:rPr lang="es" sz="1200">
                <a:solidFill>
                  <a:srgbClr val="666666"/>
                </a:solidFill>
                <a:latin typeface="Ubuntu Light"/>
                <a:ea typeface="Ubuntu Light"/>
                <a:cs typeface="Ubuntu Light"/>
                <a:sym typeface="Ubuntu Light"/>
              </a:rPr>
              <a:t>False Negatives </a:t>
            </a:r>
            <a:r>
              <a:rPr lang="es" sz="1200">
                <a:solidFill>
                  <a:srgbClr val="666666"/>
                </a:solidFill>
                <a:latin typeface="Ubuntu Light"/>
                <a:ea typeface="Ubuntu Light"/>
                <a:cs typeface="Ubuntu Light"/>
                <a:sym typeface="Ubuntu Light"/>
              </a:rPr>
              <a:t>occur when mosquitoes breeding conditions were not ideal</a:t>
            </a:r>
            <a:endParaRPr sz="1200">
              <a:solidFill>
                <a:srgbClr val="666666"/>
              </a:solidFill>
              <a:latin typeface="Ubuntu Light"/>
              <a:ea typeface="Ubuntu Light"/>
              <a:cs typeface="Ubuntu Light"/>
              <a:sym typeface="Ubuntu Light"/>
            </a:endParaRPr>
          </a:p>
          <a:p>
            <a:pPr indent="-304800" lvl="1" marL="914400" rtl="0" algn="l">
              <a:lnSpc>
                <a:spcPct val="170000"/>
              </a:lnSpc>
              <a:spcBef>
                <a:spcPts val="0"/>
              </a:spcBef>
              <a:spcAft>
                <a:spcPts val="0"/>
              </a:spcAft>
              <a:buClr>
                <a:srgbClr val="666666"/>
              </a:buClr>
              <a:buSzPts val="1200"/>
              <a:buFont typeface="Ubuntu Light"/>
              <a:buChar char="○"/>
            </a:pPr>
            <a:r>
              <a:rPr lang="es" sz="1200">
                <a:solidFill>
                  <a:srgbClr val="666666"/>
                </a:solidFill>
                <a:latin typeface="Ubuntu Light"/>
                <a:ea typeface="Ubuntu Light"/>
                <a:cs typeface="Ubuntu Light"/>
                <a:sym typeface="Ubuntu Light"/>
              </a:rPr>
              <a:t>Implies existence of external factors</a:t>
            </a:r>
            <a:endParaRPr sz="1200">
              <a:solidFill>
                <a:srgbClr val="666666"/>
              </a:solidFill>
              <a:latin typeface="Ubuntu Light"/>
              <a:ea typeface="Ubuntu Light"/>
              <a:cs typeface="Ubuntu Light"/>
              <a:sym typeface="Ubuntu Light"/>
            </a:endParaRPr>
          </a:p>
          <a:p>
            <a:pPr indent="-304800" lvl="0" marL="457200" rtl="0" algn="l">
              <a:lnSpc>
                <a:spcPct val="170000"/>
              </a:lnSpc>
              <a:spcBef>
                <a:spcPts val="0"/>
              </a:spcBef>
              <a:spcAft>
                <a:spcPts val="0"/>
              </a:spcAft>
              <a:buClr>
                <a:srgbClr val="666666"/>
              </a:buClr>
              <a:buSzPts val="1200"/>
              <a:buFont typeface="Ubuntu Light"/>
              <a:buChar char="●"/>
            </a:pPr>
            <a:r>
              <a:rPr lang="es" sz="1200">
                <a:solidFill>
                  <a:srgbClr val="666666"/>
                </a:solidFill>
                <a:latin typeface="Ubuntu Light"/>
                <a:ea typeface="Ubuntu Light"/>
                <a:cs typeface="Ubuntu Light"/>
                <a:sym typeface="Ubuntu Light"/>
              </a:rPr>
              <a:t>Potential hypothesis - the American Robin* is able to carry the WNV when most birds tend to die shortly after being infected. </a:t>
            </a:r>
            <a:endParaRPr sz="1200">
              <a:solidFill>
                <a:srgbClr val="666666"/>
              </a:solidFill>
              <a:latin typeface="Ubuntu Light"/>
              <a:ea typeface="Ubuntu Light"/>
              <a:cs typeface="Ubuntu Light"/>
              <a:sym typeface="Ubuntu Light"/>
            </a:endParaRPr>
          </a:p>
          <a:p>
            <a:pPr indent="-304800" lvl="1" marL="914400" rtl="0" algn="l">
              <a:lnSpc>
                <a:spcPct val="170000"/>
              </a:lnSpc>
              <a:spcBef>
                <a:spcPts val="0"/>
              </a:spcBef>
              <a:spcAft>
                <a:spcPts val="0"/>
              </a:spcAft>
              <a:buClr>
                <a:srgbClr val="666666"/>
              </a:buClr>
              <a:buSzPts val="1200"/>
              <a:buFont typeface="Ubuntu Light"/>
              <a:buChar char="○"/>
            </a:pPr>
            <a:r>
              <a:rPr lang="es" sz="1200">
                <a:solidFill>
                  <a:srgbClr val="666666"/>
                </a:solidFill>
                <a:latin typeface="Ubuntu Light"/>
                <a:ea typeface="Ubuntu Light"/>
                <a:cs typeface="Ubuntu Light"/>
                <a:sym typeface="Ubuntu Light"/>
              </a:rPr>
              <a:t>The absence of such a feature in our model may have distorted the  prediction - more mosquitoes in the area does not necessarily means more WNV.</a:t>
            </a:r>
            <a:endParaRPr sz="1200">
              <a:solidFill>
                <a:srgbClr val="666666"/>
              </a:solidFill>
              <a:latin typeface="Ubuntu Light"/>
              <a:ea typeface="Ubuntu Light"/>
              <a:cs typeface="Ubuntu Light"/>
              <a:sym typeface="Ubuntu Light"/>
            </a:endParaRPr>
          </a:p>
        </p:txBody>
      </p:sp>
      <p:sp>
        <p:nvSpPr>
          <p:cNvPr id="692" name="Google Shape;692;p72"/>
          <p:cNvSpPr txBox="1"/>
          <p:nvPr/>
        </p:nvSpPr>
        <p:spPr>
          <a:xfrm>
            <a:off x="4960575" y="4514950"/>
            <a:ext cx="3841500" cy="20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700">
                <a:latin typeface="Ubuntu Light"/>
                <a:ea typeface="Ubuntu Light"/>
                <a:cs typeface="Ubuntu Light"/>
                <a:sym typeface="Ubuntu Light"/>
              </a:rPr>
              <a:t>*Source:</a:t>
            </a:r>
            <a:endParaRPr sz="700">
              <a:latin typeface="Ubuntu Light"/>
              <a:ea typeface="Ubuntu Light"/>
              <a:cs typeface="Ubuntu Light"/>
              <a:sym typeface="Ubuntu Light"/>
            </a:endParaRPr>
          </a:p>
          <a:p>
            <a:pPr indent="0" lvl="0" marL="0" rtl="0" algn="ctr">
              <a:spcBef>
                <a:spcPts val="0"/>
              </a:spcBef>
              <a:spcAft>
                <a:spcPts val="0"/>
              </a:spcAft>
              <a:buNone/>
            </a:pPr>
            <a:r>
              <a:rPr lang="es" sz="700" u="sng">
                <a:solidFill>
                  <a:schemeClr val="hlink"/>
                </a:solidFill>
                <a:latin typeface="Ubuntu Light"/>
                <a:ea typeface="Ubuntu Light"/>
                <a:cs typeface="Ubuntu Light"/>
                <a:sym typeface="Ubuntu Light"/>
                <a:hlinkClick r:id="rId4"/>
              </a:rPr>
              <a:t>https://news.wisc.edu/do-chicagos-suburbs-hold-the-key-to-understanding-west-nile-virus/</a:t>
            </a:r>
            <a:endParaRPr sz="700">
              <a:latin typeface="Ubuntu Light"/>
              <a:ea typeface="Ubuntu Light"/>
              <a:cs typeface="Ubuntu Light"/>
              <a:sym typeface="Ubuntu Light"/>
            </a:endParaRPr>
          </a:p>
          <a:p>
            <a:pPr indent="0" lvl="0" marL="0" rtl="0" algn="ctr">
              <a:spcBef>
                <a:spcPts val="0"/>
              </a:spcBef>
              <a:spcAft>
                <a:spcPts val="0"/>
              </a:spcAft>
              <a:buNone/>
            </a:pPr>
            <a:r>
              <a:t/>
            </a:r>
            <a:endParaRPr sz="700">
              <a:latin typeface="Ubuntu Light"/>
              <a:ea typeface="Ubuntu Light"/>
              <a:cs typeface="Ubuntu Light"/>
              <a:sym typeface="Ubuntu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2"/>
          <p:cNvSpPr txBox="1"/>
          <p:nvPr>
            <p:ph type="title"/>
          </p:nvPr>
        </p:nvSpPr>
        <p:spPr>
          <a:xfrm>
            <a:off x="0" y="2466400"/>
            <a:ext cx="9144000" cy="48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8200">
                <a:solidFill>
                  <a:srgbClr val="434343"/>
                </a:solidFill>
              </a:rPr>
              <a:t>52,000*</a:t>
            </a:r>
            <a:endParaRPr sz="8200">
              <a:solidFill>
                <a:srgbClr val="434343"/>
              </a:solidFill>
            </a:endParaRPr>
          </a:p>
        </p:txBody>
      </p:sp>
      <p:sp>
        <p:nvSpPr>
          <p:cNvPr id="244" name="Google Shape;244;p32"/>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sp>
        <p:nvSpPr>
          <p:cNvPr id="245" name="Google Shape;245;p32"/>
          <p:cNvSpPr txBox="1"/>
          <p:nvPr>
            <p:ph idx="1" type="subTitle"/>
          </p:nvPr>
        </p:nvSpPr>
        <p:spPr>
          <a:xfrm>
            <a:off x="1261750" y="3015325"/>
            <a:ext cx="66204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chemeClr val="lt1"/>
                </a:solidFill>
              </a:rPr>
              <a:t>Cases of WNV in the US till date</a:t>
            </a:r>
            <a:endParaRPr/>
          </a:p>
        </p:txBody>
      </p:sp>
      <p:sp>
        <p:nvSpPr>
          <p:cNvPr id="246" name="Google Shape;246;p32"/>
          <p:cNvSpPr txBox="1"/>
          <p:nvPr/>
        </p:nvSpPr>
        <p:spPr>
          <a:xfrm>
            <a:off x="2754275" y="4756825"/>
            <a:ext cx="3996300" cy="20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800">
                <a:latin typeface="Ubuntu Light"/>
                <a:ea typeface="Ubuntu Light"/>
                <a:cs typeface="Ubuntu Light"/>
                <a:sym typeface="Ubuntu Light"/>
              </a:rPr>
              <a:t>Source: https://www.cdc.gov/westnile/statsmaps/cumMapsData.html</a:t>
            </a:r>
            <a:endParaRPr sz="800">
              <a:latin typeface="Ubuntu Light"/>
              <a:ea typeface="Ubuntu Light"/>
              <a:cs typeface="Ubuntu Light"/>
              <a:sym typeface="Ubuntu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3"/>
          <p:cNvSpPr txBox="1"/>
          <p:nvPr>
            <p:ph type="title"/>
          </p:nvPr>
        </p:nvSpPr>
        <p:spPr>
          <a:xfrm>
            <a:off x="956273" y="189950"/>
            <a:ext cx="26655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Virus Facts</a:t>
            </a:r>
            <a:endParaRPr>
              <a:solidFill>
                <a:srgbClr val="434343"/>
              </a:solidFill>
            </a:endParaRPr>
          </a:p>
        </p:txBody>
      </p:sp>
      <p:sp>
        <p:nvSpPr>
          <p:cNvPr id="252" name="Google Shape;252;p3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253" name="Google Shape;253;p33"/>
          <p:cNvSpPr txBox="1"/>
          <p:nvPr>
            <p:ph idx="1" type="subTitle"/>
          </p:nvPr>
        </p:nvSpPr>
        <p:spPr>
          <a:xfrm>
            <a:off x="880075" y="1323904"/>
            <a:ext cx="3367200" cy="34197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rgbClr val="3C4245"/>
              </a:buClr>
              <a:buSzPts val="1200"/>
              <a:buFont typeface="Ubuntu Light"/>
              <a:buChar char="●"/>
            </a:pPr>
            <a:r>
              <a:rPr lang="es">
                <a:solidFill>
                  <a:srgbClr val="3C4245"/>
                </a:solidFill>
              </a:rPr>
              <a:t>West Nile virus can cause a fatal neurological disease in humans.</a:t>
            </a:r>
            <a:endParaRPr>
              <a:solidFill>
                <a:srgbClr val="3C4245"/>
              </a:solidFill>
            </a:endParaRPr>
          </a:p>
          <a:p>
            <a:pPr indent="-304800" lvl="0" marL="457200" rtl="0" algn="l">
              <a:lnSpc>
                <a:spcPct val="115000"/>
              </a:lnSpc>
              <a:spcBef>
                <a:spcPts val="0"/>
              </a:spcBef>
              <a:spcAft>
                <a:spcPts val="0"/>
              </a:spcAft>
              <a:buClr>
                <a:srgbClr val="3C4245"/>
              </a:buClr>
              <a:buSzPts val="1200"/>
              <a:buFont typeface="Ubuntu Light"/>
              <a:buChar char="●"/>
            </a:pPr>
            <a:r>
              <a:rPr lang="es">
                <a:solidFill>
                  <a:srgbClr val="3C4245"/>
                </a:solidFill>
              </a:rPr>
              <a:t>However, approximately 80% of people who are infected will not show any symptoms.</a:t>
            </a:r>
            <a:endParaRPr>
              <a:solidFill>
                <a:srgbClr val="3C4245"/>
              </a:solidFill>
            </a:endParaRPr>
          </a:p>
          <a:p>
            <a:pPr indent="-304800" lvl="0" marL="457200" rtl="0" algn="l">
              <a:lnSpc>
                <a:spcPct val="115000"/>
              </a:lnSpc>
              <a:spcBef>
                <a:spcPts val="0"/>
              </a:spcBef>
              <a:spcAft>
                <a:spcPts val="0"/>
              </a:spcAft>
              <a:buClr>
                <a:srgbClr val="3C4245"/>
              </a:buClr>
              <a:buSzPts val="1200"/>
              <a:buFont typeface="Arial"/>
              <a:buChar char="●"/>
            </a:pPr>
            <a:r>
              <a:rPr lang="es">
                <a:solidFill>
                  <a:srgbClr val="3C4245"/>
                </a:solidFill>
              </a:rPr>
              <a:t>Birds are the natural hosts of West Nile virus.</a:t>
            </a:r>
            <a:endParaRPr>
              <a:solidFill>
                <a:srgbClr val="3C4245"/>
              </a:solidFill>
            </a:endParaRPr>
          </a:p>
          <a:p>
            <a:pPr indent="-304800" lvl="0" marL="457200" rtl="0" algn="l">
              <a:lnSpc>
                <a:spcPct val="115000"/>
              </a:lnSpc>
              <a:spcBef>
                <a:spcPts val="0"/>
              </a:spcBef>
              <a:spcAft>
                <a:spcPts val="0"/>
              </a:spcAft>
              <a:buClr>
                <a:srgbClr val="3C4245"/>
              </a:buClr>
              <a:buSzPts val="1200"/>
              <a:buFont typeface="Ubuntu Light"/>
              <a:buChar char="●"/>
            </a:pPr>
            <a:r>
              <a:rPr lang="es">
                <a:solidFill>
                  <a:srgbClr val="3C4245"/>
                </a:solidFill>
              </a:rPr>
              <a:t>West Nile virus is mainly transmitted to people through the bites of infected mosquitoes.</a:t>
            </a:r>
            <a:endParaRPr>
              <a:solidFill>
                <a:srgbClr val="3C4245"/>
              </a:solidFill>
            </a:endParaRPr>
          </a:p>
          <a:p>
            <a:pPr indent="-304800" lvl="0" marL="457200" rtl="0" algn="l">
              <a:lnSpc>
                <a:spcPct val="115000"/>
              </a:lnSpc>
              <a:spcBef>
                <a:spcPts val="0"/>
              </a:spcBef>
              <a:spcAft>
                <a:spcPts val="0"/>
              </a:spcAft>
              <a:buClr>
                <a:srgbClr val="3C4245"/>
              </a:buClr>
              <a:buSzPts val="1200"/>
              <a:buFont typeface="Ubuntu Light"/>
              <a:buChar char="●"/>
            </a:pPr>
            <a:r>
              <a:rPr lang="es">
                <a:solidFill>
                  <a:srgbClr val="3C4245"/>
                </a:solidFill>
              </a:rPr>
              <a:t>The virus can cause severe disease and death in horses.</a:t>
            </a:r>
            <a:endParaRPr>
              <a:solidFill>
                <a:srgbClr val="3C4245"/>
              </a:solidFill>
            </a:endParaRPr>
          </a:p>
          <a:p>
            <a:pPr indent="-304800" lvl="0" marL="457200" rtl="0" algn="l">
              <a:lnSpc>
                <a:spcPct val="115000"/>
              </a:lnSpc>
              <a:spcBef>
                <a:spcPts val="0"/>
              </a:spcBef>
              <a:spcAft>
                <a:spcPts val="0"/>
              </a:spcAft>
              <a:buClr>
                <a:srgbClr val="3C4245"/>
              </a:buClr>
              <a:buSzPts val="1200"/>
              <a:buFont typeface="Ubuntu Light"/>
              <a:buChar char="●"/>
            </a:pPr>
            <a:r>
              <a:rPr lang="es">
                <a:solidFill>
                  <a:srgbClr val="3C4245"/>
                </a:solidFill>
              </a:rPr>
              <a:t>Vaccines are available for use in horses but not yet available for people.</a:t>
            </a:r>
            <a:endParaRPr sz="1200">
              <a:solidFill>
                <a:schemeClr val="lt2"/>
              </a:solidFill>
            </a:endParaRPr>
          </a:p>
        </p:txBody>
      </p:sp>
      <p:pic>
        <p:nvPicPr>
          <p:cNvPr id="254" name="Google Shape;254;p33"/>
          <p:cNvPicPr preferRelativeResize="0"/>
          <p:nvPr/>
        </p:nvPicPr>
        <p:blipFill>
          <a:blip r:embed="rId3">
            <a:alphaModFix/>
          </a:blip>
          <a:stretch>
            <a:fillRect/>
          </a:stretch>
        </p:blipFill>
        <p:spPr>
          <a:xfrm rot="5400000">
            <a:off x="4781249" y="780749"/>
            <a:ext cx="5150825" cy="3574676"/>
          </a:xfrm>
          <a:prstGeom prst="rect">
            <a:avLst/>
          </a:prstGeom>
          <a:noFill/>
          <a:ln>
            <a:noFill/>
          </a:ln>
        </p:spPr>
      </p:pic>
      <p:sp>
        <p:nvSpPr>
          <p:cNvPr id="255" name="Google Shape;255;p33"/>
          <p:cNvSpPr/>
          <p:nvPr/>
        </p:nvSpPr>
        <p:spPr>
          <a:xfrm>
            <a:off x="5177125" y="212900"/>
            <a:ext cx="3742800" cy="4684200"/>
          </a:xfrm>
          <a:prstGeom prst="rect">
            <a:avLst/>
          </a:prstGeom>
          <a:noFill/>
          <a:ln cap="flat" cmpd="sng" w="28575">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3"/>
          <p:cNvSpPr/>
          <p:nvPr/>
        </p:nvSpPr>
        <p:spPr>
          <a:xfrm>
            <a:off x="4571997" y="3832425"/>
            <a:ext cx="762000" cy="1168500"/>
          </a:xfrm>
          <a:prstGeom prst="rect">
            <a:avLst/>
          </a:prstGeom>
          <a:noFill/>
          <a:ln cap="flat" cmpd="sng" w="28575">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3"/>
          <p:cNvSpPr txBox="1"/>
          <p:nvPr/>
        </p:nvSpPr>
        <p:spPr>
          <a:xfrm>
            <a:off x="575700" y="4743550"/>
            <a:ext cx="3996300" cy="20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800">
                <a:latin typeface="Ubuntu Light"/>
                <a:ea typeface="Ubuntu Light"/>
                <a:cs typeface="Ubuntu Light"/>
                <a:sym typeface="Ubuntu Light"/>
              </a:rPr>
              <a:t>Source: </a:t>
            </a:r>
            <a:r>
              <a:rPr lang="es" sz="800">
                <a:latin typeface="Ubuntu Light"/>
                <a:ea typeface="Ubuntu Light"/>
                <a:cs typeface="Ubuntu Light"/>
                <a:sym typeface="Ubuntu Light"/>
              </a:rPr>
              <a:t>https://www.who.int/news-room/fact-sheets/detail/west-nile-virus</a:t>
            </a:r>
            <a:endParaRPr sz="800">
              <a:latin typeface="Ubuntu Light"/>
              <a:ea typeface="Ubuntu Light"/>
              <a:cs typeface="Ubuntu Light"/>
              <a:sym typeface="Ubuntu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4"/>
          <p:cNvSpPr txBox="1"/>
          <p:nvPr>
            <p:ph type="title"/>
          </p:nvPr>
        </p:nvSpPr>
        <p:spPr>
          <a:xfrm>
            <a:off x="728675" y="927075"/>
            <a:ext cx="7707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Overview of the datasets for this project</a:t>
            </a:r>
            <a:endParaRPr/>
          </a:p>
        </p:txBody>
      </p:sp>
      <p:sp>
        <p:nvSpPr>
          <p:cNvPr id="263" name="Google Shape;263;p34"/>
          <p:cNvSpPr txBox="1"/>
          <p:nvPr>
            <p:ph idx="2" type="ctrTitle"/>
          </p:nvPr>
        </p:nvSpPr>
        <p:spPr>
          <a:xfrm>
            <a:off x="1105351" y="2062425"/>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Weather Conditions</a:t>
            </a:r>
            <a:endParaRPr/>
          </a:p>
        </p:txBody>
      </p:sp>
      <p:sp>
        <p:nvSpPr>
          <p:cNvPr id="264" name="Google Shape;264;p34"/>
          <p:cNvSpPr txBox="1"/>
          <p:nvPr>
            <p:ph idx="1" type="subTitle"/>
          </p:nvPr>
        </p:nvSpPr>
        <p:spPr>
          <a:xfrm>
            <a:off x="1105354" y="2667875"/>
            <a:ext cx="2113500" cy="111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a:t>2007-2014</a:t>
            </a:r>
            <a:endParaRPr/>
          </a:p>
          <a:p>
            <a:pPr indent="-317500" lvl="0" marL="457200" rtl="0" algn="l">
              <a:spcBef>
                <a:spcPts val="0"/>
              </a:spcBef>
              <a:spcAft>
                <a:spcPts val="0"/>
              </a:spcAft>
              <a:buSzPts val="1400"/>
              <a:buChar char="●"/>
            </a:pPr>
            <a:r>
              <a:rPr lang="es"/>
              <a:t>Temperature highs + lows</a:t>
            </a:r>
            <a:endParaRPr/>
          </a:p>
          <a:p>
            <a:pPr indent="0" lvl="0" marL="457200" rtl="0" algn="l">
              <a:spcBef>
                <a:spcPts val="0"/>
              </a:spcBef>
              <a:spcAft>
                <a:spcPts val="0"/>
              </a:spcAft>
              <a:buNone/>
            </a:pPr>
            <a:r>
              <a:t/>
            </a:r>
            <a:endParaRPr/>
          </a:p>
        </p:txBody>
      </p:sp>
      <p:sp>
        <p:nvSpPr>
          <p:cNvPr id="265" name="Google Shape;265;p34"/>
          <p:cNvSpPr txBox="1"/>
          <p:nvPr>
            <p:ph idx="3" type="ctrTitle"/>
          </p:nvPr>
        </p:nvSpPr>
        <p:spPr>
          <a:xfrm>
            <a:off x="3515251" y="2062425"/>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Spraying</a:t>
            </a:r>
            <a:endParaRPr/>
          </a:p>
          <a:p>
            <a:pPr indent="0" lvl="0" marL="0" rtl="0" algn="ctr">
              <a:spcBef>
                <a:spcPts val="0"/>
              </a:spcBef>
              <a:spcAft>
                <a:spcPts val="0"/>
              </a:spcAft>
              <a:buNone/>
            </a:pPr>
            <a:r>
              <a:rPr lang="es"/>
              <a:t> Efforts</a:t>
            </a:r>
            <a:endParaRPr/>
          </a:p>
        </p:txBody>
      </p:sp>
      <p:sp>
        <p:nvSpPr>
          <p:cNvPr id="266" name="Google Shape;266;p34"/>
          <p:cNvSpPr txBox="1"/>
          <p:nvPr>
            <p:ph idx="4" type="subTitle"/>
          </p:nvPr>
        </p:nvSpPr>
        <p:spPr>
          <a:xfrm>
            <a:off x="3515254" y="2667875"/>
            <a:ext cx="2113500" cy="111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a:t>2011 and 2013</a:t>
            </a:r>
            <a:endParaRPr/>
          </a:p>
          <a:p>
            <a:pPr indent="-317500" lvl="0" marL="457200" rtl="0" algn="l">
              <a:spcBef>
                <a:spcPts val="0"/>
              </a:spcBef>
              <a:spcAft>
                <a:spcPts val="0"/>
              </a:spcAft>
              <a:buSzPts val="1400"/>
              <a:buChar char="●"/>
            </a:pPr>
            <a:r>
              <a:rPr lang="es"/>
              <a:t>Date and location of spray</a:t>
            </a:r>
            <a:endParaRPr/>
          </a:p>
        </p:txBody>
      </p:sp>
      <p:sp>
        <p:nvSpPr>
          <p:cNvPr id="267" name="Google Shape;267;p34"/>
          <p:cNvSpPr txBox="1"/>
          <p:nvPr>
            <p:ph idx="5" type="ctrTitle"/>
          </p:nvPr>
        </p:nvSpPr>
        <p:spPr>
          <a:xfrm>
            <a:off x="5925151" y="2062425"/>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Mosquito Trap Surveillance</a:t>
            </a:r>
            <a:endParaRPr/>
          </a:p>
        </p:txBody>
      </p:sp>
      <p:sp>
        <p:nvSpPr>
          <p:cNvPr id="268" name="Google Shape;268;p34"/>
          <p:cNvSpPr txBox="1"/>
          <p:nvPr>
            <p:ph idx="6" type="subTitle"/>
          </p:nvPr>
        </p:nvSpPr>
        <p:spPr>
          <a:xfrm>
            <a:off x="5925154" y="2667875"/>
            <a:ext cx="2113500" cy="111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a:t>2007-2014</a:t>
            </a:r>
            <a:endParaRPr/>
          </a:p>
          <a:p>
            <a:pPr indent="-317500" lvl="0" marL="457200" rtl="0" algn="l">
              <a:spcBef>
                <a:spcPts val="0"/>
              </a:spcBef>
              <a:spcAft>
                <a:spcPts val="0"/>
              </a:spcAft>
              <a:buSzPts val="1400"/>
              <a:buChar char="●"/>
            </a:pPr>
            <a:r>
              <a:rPr lang="es"/>
              <a:t>Location + number of mosquitos carrying WNV</a:t>
            </a:r>
            <a:endParaRPr/>
          </a:p>
        </p:txBody>
      </p:sp>
      <p:sp>
        <p:nvSpPr>
          <p:cNvPr id="269" name="Google Shape;269;p34"/>
          <p:cNvSpPr/>
          <p:nvPr/>
        </p:nvSpPr>
        <p:spPr>
          <a:xfrm>
            <a:off x="1237450" y="4049575"/>
            <a:ext cx="7198800" cy="4824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2"/>
                </a:solidFill>
                <a:latin typeface="Ubuntu Light"/>
                <a:ea typeface="Ubuntu Light"/>
                <a:cs typeface="Ubuntu Light"/>
                <a:sym typeface="Ubuntu Light"/>
              </a:rPr>
              <a:t>Some data was cleaned and missing data was imputed based on reasonable inference</a:t>
            </a:r>
            <a:endParaRPr>
              <a:solidFill>
                <a:schemeClr val="lt2"/>
              </a:solidFill>
              <a:latin typeface="Ubuntu Light"/>
              <a:ea typeface="Ubuntu Light"/>
              <a:cs typeface="Ubuntu Light"/>
              <a:sym typeface="Ubuntu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5"/>
          <p:cNvSpPr txBox="1"/>
          <p:nvPr>
            <p:ph idx="4" type="title"/>
          </p:nvPr>
        </p:nvSpPr>
        <p:spPr>
          <a:xfrm>
            <a:off x="-11850" y="927075"/>
            <a:ext cx="91440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400"/>
              <a:t>What are the key issues we need to understand?</a:t>
            </a:r>
            <a:endParaRPr sz="2400"/>
          </a:p>
          <a:p>
            <a:pPr indent="0" lvl="0" marL="0" rtl="0" algn="ctr">
              <a:spcBef>
                <a:spcPts val="0"/>
              </a:spcBef>
              <a:spcAft>
                <a:spcPts val="0"/>
              </a:spcAft>
              <a:buNone/>
            </a:pPr>
            <a:r>
              <a:t/>
            </a:r>
            <a:endParaRPr sz="2400">
              <a:solidFill>
                <a:srgbClr val="434343"/>
              </a:solidFill>
            </a:endParaRPr>
          </a:p>
        </p:txBody>
      </p:sp>
      <p:sp>
        <p:nvSpPr>
          <p:cNvPr id="275" name="Google Shape;275;p35"/>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cxnSp>
        <p:nvCxnSpPr>
          <p:cNvPr id="276" name="Google Shape;276;p35"/>
          <p:cNvCxnSpPr/>
          <p:nvPr/>
        </p:nvCxnSpPr>
        <p:spPr>
          <a:xfrm>
            <a:off x="4550550" y="1941425"/>
            <a:ext cx="0" cy="1927500"/>
          </a:xfrm>
          <a:prstGeom prst="straightConnector1">
            <a:avLst/>
          </a:prstGeom>
          <a:noFill/>
          <a:ln cap="flat" cmpd="sng" w="38100">
            <a:solidFill>
              <a:srgbClr val="81ECEC"/>
            </a:solidFill>
            <a:prstDash val="solid"/>
            <a:round/>
            <a:headEnd len="med" w="med" type="none"/>
            <a:tailEnd len="med" w="med" type="none"/>
          </a:ln>
        </p:spPr>
      </p:cxnSp>
      <p:sp>
        <p:nvSpPr>
          <p:cNvPr id="277" name="Google Shape;277;p35"/>
          <p:cNvSpPr txBox="1"/>
          <p:nvPr>
            <p:ph type="ctrTitle"/>
          </p:nvPr>
        </p:nvSpPr>
        <p:spPr>
          <a:xfrm>
            <a:off x="1113228" y="1571550"/>
            <a:ext cx="31695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a:latin typeface="Ubuntu Medium"/>
                <a:ea typeface="Ubuntu Medium"/>
                <a:cs typeface="Ubuntu Medium"/>
                <a:sym typeface="Ubuntu Medium"/>
              </a:rPr>
              <a:t>SPREAD</a:t>
            </a:r>
            <a:endParaRPr/>
          </a:p>
        </p:txBody>
      </p:sp>
      <p:sp>
        <p:nvSpPr>
          <p:cNvPr id="278" name="Google Shape;278;p35"/>
          <p:cNvSpPr txBox="1"/>
          <p:nvPr>
            <p:ph idx="1" type="subTitle"/>
          </p:nvPr>
        </p:nvSpPr>
        <p:spPr>
          <a:xfrm>
            <a:off x="1113225" y="2177000"/>
            <a:ext cx="3101400" cy="21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What are the contributing factors leading to spread of the virus?</a:t>
            </a:r>
            <a:endParaRPr/>
          </a:p>
          <a:p>
            <a:pPr indent="0" lvl="0" marL="0" rtl="0" algn="l">
              <a:spcBef>
                <a:spcPts val="0"/>
              </a:spcBef>
              <a:spcAft>
                <a:spcPts val="0"/>
              </a:spcAft>
              <a:buNone/>
            </a:pPr>
            <a:r>
              <a:rPr lang="es"/>
              <a:t>Which mosquito species carry the virus?</a:t>
            </a:r>
            <a:endParaRPr/>
          </a:p>
          <a:p>
            <a:pPr indent="0" lvl="0" marL="0" rtl="0" algn="l">
              <a:spcBef>
                <a:spcPts val="0"/>
              </a:spcBef>
              <a:spcAft>
                <a:spcPts val="0"/>
              </a:spcAft>
              <a:buNone/>
            </a:pPr>
            <a:r>
              <a:rPr lang="es"/>
              <a:t>How does it differ over the months and years?</a:t>
            </a:r>
            <a:endParaRPr/>
          </a:p>
          <a:p>
            <a:pPr indent="0" lvl="0" marL="0" rtl="0" algn="l">
              <a:spcBef>
                <a:spcPts val="0"/>
              </a:spcBef>
              <a:spcAft>
                <a:spcPts val="0"/>
              </a:spcAft>
              <a:buNone/>
            </a:pPr>
            <a:r>
              <a:rPr lang="es"/>
              <a:t>Which parts of the city is it more concentrated in?</a:t>
            </a:r>
            <a:endParaRPr/>
          </a:p>
          <a:p>
            <a:pPr indent="0" lvl="0" marL="0" rtl="0" algn="l">
              <a:spcBef>
                <a:spcPts val="0"/>
              </a:spcBef>
              <a:spcAft>
                <a:spcPts val="0"/>
              </a:spcAft>
              <a:buNone/>
            </a:pPr>
            <a:r>
              <a:t/>
            </a:r>
            <a:endParaRPr/>
          </a:p>
        </p:txBody>
      </p:sp>
      <p:sp>
        <p:nvSpPr>
          <p:cNvPr id="279" name="Google Shape;279;p35"/>
          <p:cNvSpPr txBox="1"/>
          <p:nvPr>
            <p:ph idx="2" type="ctrTitle"/>
          </p:nvPr>
        </p:nvSpPr>
        <p:spPr>
          <a:xfrm>
            <a:off x="4818378" y="1571550"/>
            <a:ext cx="31695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CONTROL</a:t>
            </a:r>
            <a:endParaRPr/>
          </a:p>
        </p:txBody>
      </p:sp>
      <p:sp>
        <p:nvSpPr>
          <p:cNvPr id="280" name="Google Shape;280;p35"/>
          <p:cNvSpPr txBox="1"/>
          <p:nvPr>
            <p:ph idx="3" type="subTitle"/>
          </p:nvPr>
        </p:nvSpPr>
        <p:spPr>
          <a:xfrm>
            <a:off x="4818375" y="2177000"/>
            <a:ext cx="3101400" cy="21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How can we reduce the </a:t>
            </a:r>
            <a:r>
              <a:rPr lang="es"/>
              <a:t>incidence</a:t>
            </a:r>
            <a:r>
              <a:rPr lang="es"/>
              <a:t> of the virus in Chicago?</a:t>
            </a:r>
            <a:endParaRPr/>
          </a:p>
          <a:p>
            <a:pPr indent="0" lvl="0" marL="0" rtl="0" algn="l">
              <a:spcBef>
                <a:spcPts val="0"/>
              </a:spcBef>
              <a:spcAft>
                <a:spcPts val="0"/>
              </a:spcAft>
              <a:buNone/>
            </a:pPr>
            <a:r>
              <a:rPr lang="es"/>
              <a:t>What are the best strategies for controlling the virus spread?</a:t>
            </a:r>
            <a:endParaRPr/>
          </a:p>
          <a:p>
            <a:pPr indent="0" lvl="0" marL="0" rtl="0" algn="l">
              <a:spcBef>
                <a:spcPts val="0"/>
              </a:spcBef>
              <a:spcAft>
                <a:spcPts val="0"/>
              </a:spcAft>
              <a:buNone/>
            </a:pPr>
            <a:r>
              <a:rPr lang="es"/>
              <a:t>What are the various trade-offs that need to be made and why?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6"/>
          <p:cNvSpPr txBox="1"/>
          <p:nvPr>
            <p:ph type="title"/>
          </p:nvPr>
        </p:nvSpPr>
        <p:spPr>
          <a:xfrm>
            <a:off x="4598900" y="1491800"/>
            <a:ext cx="3593700" cy="12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a:solidFill>
                  <a:srgbClr val="434343"/>
                </a:solidFill>
              </a:rPr>
              <a:t>Data Analysis</a:t>
            </a:r>
            <a:endParaRPr>
              <a:solidFill>
                <a:srgbClr val="434343"/>
              </a:solidFill>
            </a:endParaRPr>
          </a:p>
        </p:txBody>
      </p:sp>
      <p:sp>
        <p:nvSpPr>
          <p:cNvPr id="286" name="Google Shape;286;p36"/>
          <p:cNvSpPr txBox="1"/>
          <p:nvPr>
            <p:ph idx="1" type="subTitle"/>
          </p:nvPr>
        </p:nvSpPr>
        <p:spPr>
          <a:xfrm>
            <a:off x="4598900" y="2968200"/>
            <a:ext cx="3496500" cy="15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Ubuntu Medium"/>
                <a:ea typeface="Ubuntu Medium"/>
                <a:cs typeface="Ubuntu Medium"/>
                <a:sym typeface="Ubuntu Medium"/>
              </a:rPr>
              <a:t>Let’s see what we found</a:t>
            </a:r>
            <a:endParaRPr>
              <a:latin typeface="Ubuntu Medium"/>
              <a:ea typeface="Ubuntu Medium"/>
              <a:cs typeface="Ubuntu Medium"/>
              <a:sym typeface="Ubuntu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 Charm">
  <a:themeElements>
    <a:clrScheme name="Simple Light">
      <a:dk1>
        <a:srgbClr val="434343"/>
      </a:dk1>
      <a:lt1>
        <a:srgbClr val="FFFFFF"/>
      </a:lt1>
      <a:dk2>
        <a:srgbClr val="666666"/>
      </a:dk2>
      <a:lt2>
        <a:srgbClr val="999999"/>
      </a:lt2>
      <a:accent1>
        <a:srgbClr val="81ECEC"/>
      </a:accent1>
      <a:accent2>
        <a:srgbClr val="C0FFFC"/>
      </a:accent2>
      <a:accent3>
        <a:srgbClr val="0FB9B1"/>
      </a:accent3>
      <a:accent4>
        <a:srgbClr val="1E8A82"/>
      </a:accent4>
      <a:accent5>
        <a:srgbClr val="2BC7C7"/>
      </a:accent5>
      <a:accent6>
        <a:srgbClr val="B7ECE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